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3" r:id="rId6"/>
    <p:sldId id="261" r:id="rId7"/>
    <p:sldId id="264" r:id="rId8"/>
    <p:sldId id="265" r:id="rId9"/>
    <p:sldId id="266" r:id="rId10"/>
    <p:sldId id="268" r:id="rId11"/>
    <p:sldId id="274" r:id="rId12"/>
    <p:sldId id="283" r:id="rId13"/>
    <p:sldId id="284" r:id="rId14"/>
    <p:sldId id="280" r:id="rId15"/>
    <p:sldId id="281" r:id="rId16"/>
    <p:sldId id="282" r:id="rId17"/>
    <p:sldId id="270" r:id="rId18"/>
    <p:sldId id="279" r:id="rId19"/>
    <p:sldId id="269" r:id="rId20"/>
    <p:sldId id="275" r:id="rId21"/>
    <p:sldId id="276" r:id="rId22"/>
    <p:sldId id="277" r:id="rId23"/>
    <p:sldId id="278" r:id="rId24"/>
    <p:sldId id="271" r:id="rId25"/>
    <p:sldId id="262" r:id="rId26"/>
    <p:sldId id="272"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C0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8F9B4-DD08-4BFA-9B4D-C8A563640F28}" type="datetimeFigureOut">
              <a:rPr lang="en-ID" smtClean="0"/>
              <a:t>12/06/2023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22173-6BEB-4E48-9168-438B1089873A}" type="slidenum">
              <a:rPr lang="en-ID" smtClean="0"/>
              <a:t>‹#›</a:t>
            </a:fld>
            <a:endParaRPr lang="en-ID"/>
          </a:p>
        </p:txBody>
      </p:sp>
    </p:spTree>
    <p:extLst>
      <p:ext uri="{BB962C8B-B14F-4D97-AF65-F5344CB8AC3E}">
        <p14:creationId xmlns:p14="http://schemas.microsoft.com/office/powerpoint/2010/main" val="268429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C2B6-8E91-1B50-2F70-6464B0C19A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30EB91C3-EC8C-C821-827D-6111E6FB68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E914DDA8-FB77-FFAD-B0B7-B3265C915078}"/>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5" name="Footer Placeholder 4">
            <a:extLst>
              <a:ext uri="{FF2B5EF4-FFF2-40B4-BE49-F238E27FC236}">
                <a16:creationId xmlns:a16="http://schemas.microsoft.com/office/drawing/2014/main" id="{6ADEF3B8-DB0A-BF83-12BC-419D047EFF8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B3EA11B-B845-3EC8-6C0F-BB1733B48366}"/>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529381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5499-9B0A-27D9-4519-EDC511F847AE}"/>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702C9D54-5682-3109-EAE6-F80443536C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77746AD-51D2-33FA-830F-3EEE4278B3D3}"/>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5" name="Footer Placeholder 4">
            <a:extLst>
              <a:ext uri="{FF2B5EF4-FFF2-40B4-BE49-F238E27FC236}">
                <a16:creationId xmlns:a16="http://schemas.microsoft.com/office/drawing/2014/main" id="{468614D9-04A0-888B-D4FC-9AA67CE6EF6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3F31459-C5AA-B012-288A-A7476F0F389D}"/>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2536439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942E8D-129E-8218-B0A8-33C42FFDA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8D44511-489B-CABA-AED2-76915580BA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FE6A078-6730-B1AD-A8A7-7100D723E724}"/>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5" name="Footer Placeholder 4">
            <a:extLst>
              <a:ext uri="{FF2B5EF4-FFF2-40B4-BE49-F238E27FC236}">
                <a16:creationId xmlns:a16="http://schemas.microsoft.com/office/drawing/2014/main" id="{B3AEA145-92EA-E15B-6273-DA3E874C543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49FC818-7667-96E1-3303-92269B4DE43E}"/>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11387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44A5-56B8-25F3-801C-708FE9D957B2}"/>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5E1A5A6C-1DCC-F5E3-700C-F503BAE28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528CED02-7E94-1754-87FC-20B64C7FC5D1}"/>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5" name="Footer Placeholder 4">
            <a:extLst>
              <a:ext uri="{FF2B5EF4-FFF2-40B4-BE49-F238E27FC236}">
                <a16:creationId xmlns:a16="http://schemas.microsoft.com/office/drawing/2014/main" id="{1AAD9C52-68DC-34E5-F335-E710A1C3552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870EBC8-C16D-3C13-A990-D9603830CD71}"/>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193952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BA6E-25CB-0B14-3488-FF70216F37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05892771-2927-12B7-33EA-2FDEA4E961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5739CE-66DE-D025-AD87-BF9F5E0ACA95}"/>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5" name="Footer Placeholder 4">
            <a:extLst>
              <a:ext uri="{FF2B5EF4-FFF2-40B4-BE49-F238E27FC236}">
                <a16:creationId xmlns:a16="http://schemas.microsoft.com/office/drawing/2014/main" id="{FD3FF500-1206-AF8C-D425-2EBAAC07805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3EBBFB-300F-F41C-70FB-263383C251E6}"/>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2082652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D547-B940-DAF5-F28C-919126F3524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486B340C-8A1C-91AA-4DA3-9B347F70CE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7E97AD72-8EAF-8911-95BF-E85C779CFA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B34C028-EB61-BBE9-F198-DF0120F39637}"/>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6" name="Footer Placeholder 5">
            <a:extLst>
              <a:ext uri="{FF2B5EF4-FFF2-40B4-BE49-F238E27FC236}">
                <a16:creationId xmlns:a16="http://schemas.microsoft.com/office/drawing/2014/main" id="{B9088C22-EEDF-6485-209B-1A6C5B54C95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866F0B6-001C-B07B-C511-CE215801F4ED}"/>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541761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655A-D436-99D2-A0AD-518D44A13CD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7987C46-FB8D-17F5-60FE-7ABC872995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3BF25F-F745-3986-274E-79BB9A0F9A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4201B755-D88D-A9CF-FDBE-56D28B8FC8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9A4BAE-D298-61AA-EE48-00D496D4A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3BC466FA-310E-36ED-A72F-16CD9FA9491E}"/>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8" name="Footer Placeholder 7">
            <a:extLst>
              <a:ext uri="{FF2B5EF4-FFF2-40B4-BE49-F238E27FC236}">
                <a16:creationId xmlns:a16="http://schemas.microsoft.com/office/drawing/2014/main" id="{CC4453CA-685E-AA69-CF3B-25281EBBF70E}"/>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99D3D3DD-AF65-7E50-18B8-BCD4C0CD7B8E}"/>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15855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FEFC-AEF6-E9B8-6F37-EF39A9D1A2E5}"/>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D40B4D97-60FB-8FD6-8CFE-D10C04A230D9}"/>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4" name="Footer Placeholder 3">
            <a:extLst>
              <a:ext uri="{FF2B5EF4-FFF2-40B4-BE49-F238E27FC236}">
                <a16:creationId xmlns:a16="http://schemas.microsoft.com/office/drawing/2014/main" id="{11270166-C460-3538-4E43-F52B17941632}"/>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B2A4776-0C7C-3E45-DEBD-224E5B90F509}"/>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695765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ECC69-5018-C315-C229-FF4C43158C34}"/>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3" name="Footer Placeholder 2">
            <a:extLst>
              <a:ext uri="{FF2B5EF4-FFF2-40B4-BE49-F238E27FC236}">
                <a16:creationId xmlns:a16="http://schemas.microsoft.com/office/drawing/2014/main" id="{005F6071-0024-5F5D-306B-E90B3D419868}"/>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E33E48F6-A637-7597-E394-BC95AE2F9C53}"/>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362935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C221-EDDD-5A34-F7BC-613A3A3C2F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2CB71172-A9D5-F6B0-6CB5-5622481B1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C2DA3525-239E-5520-D38F-1FB3557C9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B72B43-7E58-0A22-0123-A1446C171A27}"/>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6" name="Footer Placeholder 5">
            <a:extLst>
              <a:ext uri="{FF2B5EF4-FFF2-40B4-BE49-F238E27FC236}">
                <a16:creationId xmlns:a16="http://schemas.microsoft.com/office/drawing/2014/main" id="{110F2E86-78B1-BABE-9ECE-61E6BB0F96A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72807470-27C3-5555-E414-C3FBCEA767A5}"/>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1447367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CE4A-662B-2322-0EC6-7EDEAF919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FC1A8F10-2C6E-0564-07E5-DDEA68E94A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06FD0DA9-7829-B72A-C0F5-EA5BABF82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C25AEB-2FA3-1199-8E00-C6F9265E174B}"/>
              </a:ext>
            </a:extLst>
          </p:cNvPr>
          <p:cNvSpPr>
            <a:spLocks noGrp="1"/>
          </p:cNvSpPr>
          <p:nvPr>
            <p:ph type="dt" sz="half" idx="10"/>
          </p:nvPr>
        </p:nvSpPr>
        <p:spPr/>
        <p:txBody>
          <a:bodyPr/>
          <a:lstStyle/>
          <a:p>
            <a:fld id="{452A70CE-61C9-44FB-9E41-4D56689A1D6E}" type="datetimeFigureOut">
              <a:rPr lang="en-ID" smtClean="0"/>
              <a:t>12/06/2023</a:t>
            </a:fld>
            <a:endParaRPr lang="en-ID"/>
          </a:p>
        </p:txBody>
      </p:sp>
      <p:sp>
        <p:nvSpPr>
          <p:cNvPr id="6" name="Footer Placeholder 5">
            <a:extLst>
              <a:ext uri="{FF2B5EF4-FFF2-40B4-BE49-F238E27FC236}">
                <a16:creationId xmlns:a16="http://schemas.microsoft.com/office/drawing/2014/main" id="{E2030D19-D5CD-E69B-18B7-EB94CE14906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0922E1CC-1E18-A8CE-81CA-65198A29652E}"/>
              </a:ext>
            </a:extLst>
          </p:cNvPr>
          <p:cNvSpPr>
            <a:spLocks noGrp="1"/>
          </p:cNvSpPr>
          <p:nvPr>
            <p:ph type="sldNum" sz="quarter" idx="12"/>
          </p:nvPr>
        </p:nvSpPr>
        <p:spPr/>
        <p:txBody>
          <a:bodyPr/>
          <a:lstStyle/>
          <a:p>
            <a:fld id="{039D6C78-1801-42EA-9ABD-5579841F9CBB}" type="slidenum">
              <a:rPr lang="en-ID" smtClean="0"/>
              <a:t>‹#›</a:t>
            </a:fld>
            <a:endParaRPr lang="en-ID"/>
          </a:p>
        </p:txBody>
      </p:sp>
    </p:spTree>
    <p:extLst>
      <p:ext uri="{BB962C8B-B14F-4D97-AF65-F5344CB8AC3E}">
        <p14:creationId xmlns:p14="http://schemas.microsoft.com/office/powerpoint/2010/main" val="1470899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1C3BAF-9720-1170-D48E-E7B21C782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CEE510A-3CE3-D24A-3BC3-E5553E70F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472450B-D033-9C4D-948A-CA92AAAF88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A70CE-61C9-44FB-9E41-4D56689A1D6E}" type="datetimeFigureOut">
              <a:rPr lang="en-ID" smtClean="0"/>
              <a:t>12/06/2023</a:t>
            </a:fld>
            <a:endParaRPr lang="en-ID"/>
          </a:p>
        </p:txBody>
      </p:sp>
      <p:sp>
        <p:nvSpPr>
          <p:cNvPr id="5" name="Footer Placeholder 4">
            <a:extLst>
              <a:ext uri="{FF2B5EF4-FFF2-40B4-BE49-F238E27FC236}">
                <a16:creationId xmlns:a16="http://schemas.microsoft.com/office/drawing/2014/main" id="{D2B5100A-B188-B4C1-52DE-7A0FA5EF15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D4F88DAF-03A6-5F45-B10C-934CA38C1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9D6C78-1801-42EA-9ABD-5579841F9CBB}" type="slidenum">
              <a:rPr lang="en-ID" smtClean="0"/>
              <a:t>‹#›</a:t>
            </a:fld>
            <a:endParaRPr lang="en-ID"/>
          </a:p>
        </p:txBody>
      </p:sp>
    </p:spTree>
    <p:extLst>
      <p:ext uri="{BB962C8B-B14F-4D97-AF65-F5344CB8AC3E}">
        <p14:creationId xmlns:p14="http://schemas.microsoft.com/office/powerpoint/2010/main" val="4083229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DDFB0-927D-0372-F9BF-2257A53C6106}"/>
              </a:ext>
            </a:extLst>
          </p:cNvPr>
          <p:cNvSpPr/>
          <p:nvPr/>
        </p:nvSpPr>
        <p:spPr>
          <a:xfrm>
            <a:off x="891540" y="1257300"/>
            <a:ext cx="10469880" cy="3874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140FABB2-CF50-30F4-1E94-4DA8E34A59EA}"/>
              </a:ext>
            </a:extLst>
          </p:cNvPr>
          <p:cNvSpPr/>
          <p:nvPr/>
        </p:nvSpPr>
        <p:spPr>
          <a:xfrm>
            <a:off x="1077657" y="1474470"/>
            <a:ext cx="10062719" cy="339471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6BF3710D-E38C-1600-9119-22981ECAC411}"/>
              </a:ext>
            </a:extLst>
          </p:cNvPr>
          <p:cNvSpPr>
            <a:spLocks noGrp="1"/>
          </p:cNvSpPr>
          <p:nvPr>
            <p:ph type="ctrTitle"/>
          </p:nvPr>
        </p:nvSpPr>
        <p:spPr/>
        <p:txBody>
          <a:bodyPr/>
          <a:lstStyle/>
          <a:p>
            <a:r>
              <a:rPr lang="en-US" b="1" dirty="0">
                <a:latin typeface="Arial Black" panose="020B0A04020102020204" pitchFamily="34" charset="0"/>
              </a:rPr>
              <a:t>BINAR FSW WAVE 32</a:t>
            </a:r>
            <a:endParaRPr lang="en-ID" b="1" dirty="0">
              <a:latin typeface="Arial Black" panose="020B0A04020102020204" pitchFamily="34" charset="0"/>
            </a:endParaRPr>
          </a:p>
        </p:txBody>
      </p:sp>
      <p:sp>
        <p:nvSpPr>
          <p:cNvPr id="3" name="Subtitle 2">
            <a:extLst>
              <a:ext uri="{FF2B5EF4-FFF2-40B4-BE49-F238E27FC236}">
                <a16:creationId xmlns:a16="http://schemas.microsoft.com/office/drawing/2014/main" id="{13EE47E8-119F-B28D-142F-078ABE106563}"/>
              </a:ext>
            </a:extLst>
          </p:cNvPr>
          <p:cNvSpPr>
            <a:spLocks noGrp="1"/>
          </p:cNvSpPr>
          <p:nvPr>
            <p:ph type="subTitle" idx="1"/>
          </p:nvPr>
        </p:nvSpPr>
        <p:spPr/>
        <p:txBody>
          <a:bodyPr/>
          <a:lstStyle/>
          <a:p>
            <a:r>
              <a:rPr lang="en-US" b="1" dirty="0">
                <a:latin typeface="Arial Black" panose="020B0A04020102020204" pitchFamily="34" charset="0"/>
              </a:rPr>
              <a:t>CHALLENGE 7 – AGNES SEPTILIA</a:t>
            </a:r>
          </a:p>
          <a:p>
            <a:r>
              <a:rPr lang="en-US" b="1" dirty="0">
                <a:latin typeface="Arial Black" panose="020B0A04020102020204" pitchFamily="34" charset="0"/>
              </a:rPr>
              <a:t>API ARCHITECTURE</a:t>
            </a:r>
          </a:p>
        </p:txBody>
      </p:sp>
    </p:spTree>
    <p:extLst>
      <p:ext uri="{BB962C8B-B14F-4D97-AF65-F5344CB8AC3E}">
        <p14:creationId xmlns:p14="http://schemas.microsoft.com/office/powerpoint/2010/main" val="7243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3D1B5F-01CE-E5E8-A1D2-19577492DE91}"/>
              </a:ext>
            </a:extLst>
          </p:cNvPr>
          <p:cNvSpPr txBox="1"/>
          <p:nvPr/>
        </p:nvSpPr>
        <p:spPr>
          <a:xfrm>
            <a:off x="3308220" y="3543360"/>
            <a:ext cx="5575565" cy="1569660"/>
          </a:xfrm>
          <a:prstGeom prst="rect">
            <a:avLst/>
          </a:prstGeom>
          <a:noFill/>
        </p:spPr>
        <p:txBody>
          <a:bodyPr wrap="none" rtlCol="0">
            <a:spAutoFit/>
          </a:bodyPr>
          <a:lstStyle/>
          <a:p>
            <a:pPr algn="ctr"/>
            <a:r>
              <a:rPr lang="en-US" sz="9600" dirty="0"/>
              <a:t>THE GAME</a:t>
            </a:r>
            <a:endParaRPr lang="en-ID" sz="9600" dirty="0"/>
          </a:p>
        </p:txBody>
      </p:sp>
      <p:sp>
        <p:nvSpPr>
          <p:cNvPr id="8" name="Rectangle 7">
            <a:extLst>
              <a:ext uri="{FF2B5EF4-FFF2-40B4-BE49-F238E27FC236}">
                <a16:creationId xmlns:a16="http://schemas.microsoft.com/office/drawing/2014/main" id="{E1574D87-30FE-D4CA-90DC-FC16A9FEAF76}"/>
              </a:ext>
            </a:extLst>
          </p:cNvPr>
          <p:cNvSpPr/>
          <p:nvPr/>
        </p:nvSpPr>
        <p:spPr>
          <a:xfrm>
            <a:off x="0" y="498735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Rectangle 8">
            <a:extLst>
              <a:ext uri="{FF2B5EF4-FFF2-40B4-BE49-F238E27FC236}">
                <a16:creationId xmlns:a16="http://schemas.microsoft.com/office/drawing/2014/main" id="{5885081B-E017-4FB0-3794-A2F00E22A845}"/>
              </a:ext>
            </a:extLst>
          </p:cNvPr>
          <p:cNvSpPr/>
          <p:nvPr/>
        </p:nvSpPr>
        <p:spPr>
          <a:xfrm>
            <a:off x="0" y="342900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192915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927775-5926-523D-06EF-B2BFC27AF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58" y="2398271"/>
            <a:ext cx="7089873" cy="4357023"/>
          </a:xfrm>
          <a:prstGeom prst="rect">
            <a:avLst/>
          </a:prstGeom>
        </p:spPr>
      </p:pic>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4597092" cy="523220"/>
          </a:xfrm>
          <a:prstGeom prst="rect">
            <a:avLst/>
          </a:prstGeom>
          <a:noFill/>
        </p:spPr>
        <p:txBody>
          <a:bodyPr wrap="none" rtlCol="0">
            <a:spAutoFit/>
          </a:bodyPr>
          <a:lstStyle/>
          <a:p>
            <a:r>
              <a:rPr lang="en-US" sz="2800" b="1" dirty="0">
                <a:solidFill>
                  <a:schemeClr val="bg1"/>
                </a:solidFill>
              </a:rPr>
              <a:t>THE GAMES: LOADING ROOM</a:t>
            </a:r>
            <a:endParaRPr lang="en-ID" sz="2800" b="1" dirty="0">
              <a:solidFill>
                <a:schemeClr val="bg1"/>
              </a:solidFill>
            </a:endParaRPr>
          </a:p>
        </p:txBody>
      </p:sp>
      <p:pic>
        <p:nvPicPr>
          <p:cNvPr id="11" name="Picture 10">
            <a:extLst>
              <a:ext uri="{FF2B5EF4-FFF2-40B4-BE49-F238E27FC236}">
                <a16:creationId xmlns:a16="http://schemas.microsoft.com/office/drawing/2014/main" id="{3207AF56-2365-F24D-DAF0-C6F7CF402C6B}"/>
              </a:ext>
            </a:extLst>
          </p:cNvPr>
          <p:cNvPicPr>
            <a:picLocks noChangeAspect="1"/>
          </p:cNvPicPr>
          <p:nvPr/>
        </p:nvPicPr>
        <p:blipFill>
          <a:blip r:embed="rId3"/>
          <a:stretch>
            <a:fillRect/>
          </a:stretch>
        </p:blipFill>
        <p:spPr>
          <a:xfrm>
            <a:off x="7046408" y="816490"/>
            <a:ext cx="3743512" cy="2754909"/>
          </a:xfrm>
          <a:prstGeom prst="rect">
            <a:avLst/>
          </a:prstGeom>
        </p:spPr>
      </p:pic>
      <p:sp>
        <p:nvSpPr>
          <p:cNvPr id="6" name="TextBox 5">
            <a:extLst>
              <a:ext uri="{FF2B5EF4-FFF2-40B4-BE49-F238E27FC236}">
                <a16:creationId xmlns:a16="http://schemas.microsoft.com/office/drawing/2014/main" id="{A97CD6D9-7689-23E4-5E37-754E1B586E7A}"/>
              </a:ext>
            </a:extLst>
          </p:cNvPr>
          <p:cNvSpPr txBox="1"/>
          <p:nvPr/>
        </p:nvSpPr>
        <p:spPr>
          <a:xfrm flipH="1">
            <a:off x="333220" y="920943"/>
            <a:ext cx="639314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game can be accessed through ‘PLAY NOW’ button on the landing page, or ‘Play Game’ button after user finish their login.</a:t>
            </a:r>
          </a:p>
          <a:p>
            <a:pPr marL="285750" indent="-285750">
              <a:buFont typeface="Arial" panose="020B0604020202020204" pitchFamily="34" charset="0"/>
              <a:buChar char="•"/>
            </a:pPr>
            <a:r>
              <a:rPr lang="en-US" dirty="0"/>
              <a:t>Only user with active token can enter the game. Otherwise, they will go to login page first.</a:t>
            </a:r>
          </a:p>
        </p:txBody>
      </p:sp>
      <p:pic>
        <p:nvPicPr>
          <p:cNvPr id="7" name="Picture 6">
            <a:extLst>
              <a:ext uri="{FF2B5EF4-FFF2-40B4-BE49-F238E27FC236}">
                <a16:creationId xmlns:a16="http://schemas.microsoft.com/office/drawing/2014/main" id="{E811B4BF-32C2-0A6F-C274-B9D6DEE79328}"/>
              </a:ext>
            </a:extLst>
          </p:cNvPr>
          <p:cNvPicPr>
            <a:picLocks noChangeAspect="1"/>
          </p:cNvPicPr>
          <p:nvPr/>
        </p:nvPicPr>
        <p:blipFill>
          <a:blip r:embed="rId4"/>
          <a:stretch>
            <a:fillRect/>
          </a:stretch>
        </p:blipFill>
        <p:spPr>
          <a:xfrm>
            <a:off x="8376018" y="3713519"/>
            <a:ext cx="3565624" cy="2894091"/>
          </a:xfrm>
          <a:prstGeom prst="rect">
            <a:avLst/>
          </a:prstGeom>
        </p:spPr>
      </p:pic>
    </p:spTree>
    <p:extLst>
      <p:ext uri="{BB962C8B-B14F-4D97-AF65-F5344CB8AC3E}">
        <p14:creationId xmlns:p14="http://schemas.microsoft.com/office/powerpoint/2010/main" val="5474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1"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4597092" cy="523220"/>
          </a:xfrm>
          <a:prstGeom prst="rect">
            <a:avLst/>
          </a:prstGeom>
          <a:noFill/>
        </p:spPr>
        <p:txBody>
          <a:bodyPr wrap="none" rtlCol="0">
            <a:spAutoFit/>
          </a:bodyPr>
          <a:lstStyle/>
          <a:p>
            <a:r>
              <a:rPr lang="en-US" sz="2800" b="1" dirty="0">
                <a:solidFill>
                  <a:schemeClr val="bg1"/>
                </a:solidFill>
              </a:rPr>
              <a:t>THE GAMES: LOADING ROOM</a:t>
            </a:r>
            <a:endParaRPr lang="en-ID" sz="2800" b="1" dirty="0">
              <a:solidFill>
                <a:schemeClr val="bg1"/>
              </a:solidFill>
            </a:endParaRPr>
          </a:p>
        </p:txBody>
      </p:sp>
      <p:pic>
        <p:nvPicPr>
          <p:cNvPr id="31" name="Picture 30">
            <a:extLst>
              <a:ext uri="{FF2B5EF4-FFF2-40B4-BE49-F238E27FC236}">
                <a16:creationId xmlns:a16="http://schemas.microsoft.com/office/drawing/2014/main" id="{988673D9-DE4A-2B8F-24AD-1622634B4546}"/>
              </a:ext>
            </a:extLst>
          </p:cNvPr>
          <p:cNvPicPr>
            <a:picLocks noChangeAspect="1"/>
          </p:cNvPicPr>
          <p:nvPr/>
        </p:nvPicPr>
        <p:blipFill>
          <a:blip r:embed="rId2"/>
          <a:stretch>
            <a:fillRect/>
          </a:stretch>
        </p:blipFill>
        <p:spPr>
          <a:xfrm>
            <a:off x="8134892" y="4058796"/>
            <a:ext cx="3587934" cy="2387723"/>
          </a:xfrm>
          <a:prstGeom prst="rect">
            <a:avLst/>
          </a:prstGeom>
        </p:spPr>
      </p:pic>
      <p:pic>
        <p:nvPicPr>
          <p:cNvPr id="2" name="Picture 1">
            <a:extLst>
              <a:ext uri="{FF2B5EF4-FFF2-40B4-BE49-F238E27FC236}">
                <a16:creationId xmlns:a16="http://schemas.microsoft.com/office/drawing/2014/main" id="{C7225DA9-FD4B-FED5-157B-B20A6F5852D5}"/>
              </a:ext>
            </a:extLst>
          </p:cNvPr>
          <p:cNvPicPr>
            <a:picLocks noChangeAspect="1"/>
          </p:cNvPicPr>
          <p:nvPr/>
        </p:nvPicPr>
        <p:blipFill>
          <a:blip r:embed="rId3"/>
          <a:stretch>
            <a:fillRect/>
          </a:stretch>
        </p:blipFill>
        <p:spPr>
          <a:xfrm>
            <a:off x="8096790" y="1135892"/>
            <a:ext cx="3626036" cy="2381372"/>
          </a:xfrm>
          <a:prstGeom prst="rect">
            <a:avLst/>
          </a:prstGeom>
        </p:spPr>
      </p:pic>
      <p:sp>
        <p:nvSpPr>
          <p:cNvPr id="3" name="TextBox 2">
            <a:extLst>
              <a:ext uri="{FF2B5EF4-FFF2-40B4-BE49-F238E27FC236}">
                <a16:creationId xmlns:a16="http://schemas.microsoft.com/office/drawing/2014/main" id="{CB661E59-78D2-5F95-19BE-D3C1B5388733}"/>
              </a:ext>
            </a:extLst>
          </p:cNvPr>
          <p:cNvSpPr txBox="1"/>
          <p:nvPr/>
        </p:nvSpPr>
        <p:spPr>
          <a:xfrm flipH="1">
            <a:off x="287497" y="1341632"/>
            <a:ext cx="7293538"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first, user will have to confirm if they are ready to play.</a:t>
            </a:r>
          </a:p>
          <a:p>
            <a:pPr marL="285750" indent="-285750">
              <a:buFont typeface="Arial" panose="020B0604020202020204" pitchFamily="34" charset="0"/>
              <a:buChar char="•"/>
            </a:pPr>
            <a:r>
              <a:rPr lang="en-US" dirty="0"/>
              <a:t>The basic logic will be as follow:</a:t>
            </a:r>
          </a:p>
        </p:txBody>
      </p:sp>
      <p:sp>
        <p:nvSpPr>
          <p:cNvPr id="9" name="TextBox 8">
            <a:extLst>
              <a:ext uri="{FF2B5EF4-FFF2-40B4-BE49-F238E27FC236}">
                <a16:creationId xmlns:a16="http://schemas.microsoft.com/office/drawing/2014/main" id="{50957A36-643C-D889-F43E-7528567FE1AD}"/>
              </a:ext>
            </a:extLst>
          </p:cNvPr>
          <p:cNvSpPr txBox="1"/>
          <p:nvPr/>
        </p:nvSpPr>
        <p:spPr>
          <a:xfrm flipH="1">
            <a:off x="661741" y="1987963"/>
            <a:ext cx="7293538" cy="2308324"/>
          </a:xfrm>
          <a:prstGeom prst="rect">
            <a:avLst/>
          </a:prstGeom>
          <a:noFill/>
        </p:spPr>
        <p:txBody>
          <a:bodyPr wrap="square" rtlCol="0">
            <a:spAutoFit/>
          </a:bodyPr>
          <a:lstStyle/>
          <a:p>
            <a:pPr marL="342900" indent="-342900">
              <a:buAutoNum type="arabicPeriod"/>
            </a:pPr>
            <a:r>
              <a:rPr lang="en-US" dirty="0"/>
              <a:t>User as Player 1 </a:t>
            </a:r>
          </a:p>
          <a:p>
            <a:pPr marL="742950" lvl="1" indent="-285750">
              <a:buFont typeface="Arial" panose="020B0604020202020204" pitchFamily="34" charset="0"/>
              <a:buChar char="•"/>
            </a:pPr>
            <a:r>
              <a:rPr lang="en-US" dirty="0"/>
              <a:t>User confirms the </a:t>
            </a:r>
            <a:r>
              <a:rPr lang="en-US" b="1" dirty="0"/>
              <a:t>First Clarification </a:t>
            </a:r>
            <a:r>
              <a:rPr lang="en-US" dirty="0"/>
              <a:t>question.</a:t>
            </a:r>
            <a:r>
              <a:rPr lang="en-US" b="1" dirty="0"/>
              <a:t> </a:t>
            </a:r>
          </a:p>
          <a:p>
            <a:pPr marL="742950" lvl="1" indent="-285750">
              <a:buFont typeface="Arial" panose="020B0604020202020204" pitchFamily="34" charset="0"/>
              <a:buChar char="•"/>
            </a:pPr>
            <a:r>
              <a:rPr lang="en-US" dirty="0"/>
              <a:t>If computer couldn’t find any empty room, user will initiate a room, be assigned as P1, and have to wait the opponent for around 1 minute.</a:t>
            </a:r>
          </a:p>
          <a:p>
            <a:pPr marL="742950" lvl="1" indent="-285750">
              <a:buFont typeface="Arial" panose="020B0604020202020204" pitchFamily="34" charset="0"/>
              <a:buChar char="•"/>
            </a:pPr>
            <a:r>
              <a:rPr lang="en-US" dirty="0"/>
              <a:t>If no opponent found until 1 minute, user will got the </a:t>
            </a:r>
            <a:r>
              <a:rPr lang="en-US" b="1" dirty="0"/>
              <a:t>Second Clarification</a:t>
            </a:r>
            <a:r>
              <a:rPr lang="en-US" dirty="0"/>
              <a:t> , whether to reload the process.  </a:t>
            </a:r>
          </a:p>
          <a:p>
            <a:pPr marL="742950" lvl="1" indent="-285750">
              <a:buFont typeface="Arial" panose="020B0604020202020204" pitchFamily="34" charset="0"/>
              <a:buChar char="•"/>
            </a:pPr>
            <a:r>
              <a:rPr lang="en-US" dirty="0"/>
              <a:t>If opponent is found, then user enters the game as P1</a:t>
            </a:r>
          </a:p>
        </p:txBody>
      </p:sp>
      <p:sp>
        <p:nvSpPr>
          <p:cNvPr id="10" name="TextBox 9">
            <a:extLst>
              <a:ext uri="{FF2B5EF4-FFF2-40B4-BE49-F238E27FC236}">
                <a16:creationId xmlns:a16="http://schemas.microsoft.com/office/drawing/2014/main" id="{E853F5DC-4DB8-B2E4-8286-4340BB78B269}"/>
              </a:ext>
            </a:extLst>
          </p:cNvPr>
          <p:cNvSpPr txBox="1"/>
          <p:nvPr/>
        </p:nvSpPr>
        <p:spPr>
          <a:xfrm flipH="1">
            <a:off x="661741" y="4255388"/>
            <a:ext cx="7293538" cy="1754326"/>
          </a:xfrm>
          <a:prstGeom prst="rect">
            <a:avLst/>
          </a:prstGeom>
          <a:noFill/>
        </p:spPr>
        <p:txBody>
          <a:bodyPr wrap="square" rtlCol="0">
            <a:spAutoFit/>
          </a:bodyPr>
          <a:lstStyle/>
          <a:p>
            <a:r>
              <a:rPr lang="en-US" dirty="0"/>
              <a:t>2.   User as Player 2</a:t>
            </a:r>
          </a:p>
          <a:p>
            <a:pPr marL="742950" lvl="1" indent="-285750">
              <a:buFont typeface="Arial" panose="020B0604020202020204" pitchFamily="34" charset="0"/>
              <a:buChar char="•"/>
            </a:pPr>
            <a:r>
              <a:rPr lang="en-US" dirty="0"/>
              <a:t>User confirms the </a:t>
            </a:r>
            <a:r>
              <a:rPr lang="en-US" b="1" dirty="0"/>
              <a:t>First Clarification</a:t>
            </a:r>
            <a:r>
              <a:rPr lang="en-US" dirty="0"/>
              <a:t>.</a:t>
            </a:r>
          </a:p>
          <a:p>
            <a:pPr marL="742950" lvl="1" indent="-285750">
              <a:buFont typeface="Arial" panose="020B0604020202020204" pitchFamily="34" charset="0"/>
              <a:buChar char="•"/>
            </a:pPr>
            <a:r>
              <a:rPr lang="en-US" dirty="0"/>
              <a:t>If upon loading computer finds empty room created by others, user will directly enter game as P2. It might take a while for P1 to join the game as P1 need to wait another loop to get the information that the opponent is now available.</a:t>
            </a:r>
          </a:p>
        </p:txBody>
      </p:sp>
      <p:sp>
        <p:nvSpPr>
          <p:cNvPr id="6" name="TextBox 5">
            <a:extLst>
              <a:ext uri="{FF2B5EF4-FFF2-40B4-BE49-F238E27FC236}">
                <a16:creationId xmlns:a16="http://schemas.microsoft.com/office/drawing/2014/main" id="{6234859E-8F9C-E7F6-0A9F-DC7ECD0C225E}"/>
              </a:ext>
            </a:extLst>
          </p:cNvPr>
          <p:cNvSpPr txBox="1"/>
          <p:nvPr/>
        </p:nvSpPr>
        <p:spPr>
          <a:xfrm flipH="1">
            <a:off x="7722544" y="750450"/>
            <a:ext cx="4181957" cy="369332"/>
          </a:xfrm>
          <a:prstGeom prst="rect">
            <a:avLst/>
          </a:prstGeom>
          <a:noFill/>
        </p:spPr>
        <p:txBody>
          <a:bodyPr wrap="square" rtlCol="0">
            <a:spAutoFit/>
          </a:bodyPr>
          <a:lstStyle/>
          <a:p>
            <a:r>
              <a:rPr lang="en-US" b="1" dirty="0"/>
              <a:t>First Clarification</a:t>
            </a:r>
          </a:p>
        </p:txBody>
      </p:sp>
      <p:sp>
        <p:nvSpPr>
          <p:cNvPr id="7" name="TextBox 6">
            <a:extLst>
              <a:ext uri="{FF2B5EF4-FFF2-40B4-BE49-F238E27FC236}">
                <a16:creationId xmlns:a16="http://schemas.microsoft.com/office/drawing/2014/main" id="{DE763B62-6A3D-D908-36AD-7BBA51672BCF}"/>
              </a:ext>
            </a:extLst>
          </p:cNvPr>
          <p:cNvSpPr txBox="1"/>
          <p:nvPr/>
        </p:nvSpPr>
        <p:spPr>
          <a:xfrm flipH="1">
            <a:off x="7722544" y="3689464"/>
            <a:ext cx="4181957" cy="369332"/>
          </a:xfrm>
          <a:prstGeom prst="rect">
            <a:avLst/>
          </a:prstGeom>
          <a:noFill/>
        </p:spPr>
        <p:txBody>
          <a:bodyPr wrap="square" rtlCol="0">
            <a:spAutoFit/>
          </a:bodyPr>
          <a:lstStyle/>
          <a:p>
            <a:r>
              <a:rPr lang="en-US" b="1" dirty="0"/>
              <a:t>Second Clarification</a:t>
            </a:r>
          </a:p>
        </p:txBody>
      </p:sp>
    </p:spTree>
    <p:extLst>
      <p:ext uri="{BB962C8B-B14F-4D97-AF65-F5344CB8AC3E}">
        <p14:creationId xmlns:p14="http://schemas.microsoft.com/office/powerpoint/2010/main" val="1722960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1"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4597092" cy="523220"/>
          </a:xfrm>
          <a:prstGeom prst="rect">
            <a:avLst/>
          </a:prstGeom>
          <a:noFill/>
        </p:spPr>
        <p:txBody>
          <a:bodyPr wrap="none" rtlCol="0">
            <a:spAutoFit/>
          </a:bodyPr>
          <a:lstStyle/>
          <a:p>
            <a:r>
              <a:rPr lang="en-US" sz="2800" b="1" dirty="0">
                <a:solidFill>
                  <a:schemeClr val="bg1"/>
                </a:solidFill>
              </a:rPr>
              <a:t>THE GAMES: LOADING ROOM</a:t>
            </a:r>
            <a:endParaRPr lang="en-ID" sz="2800" b="1" dirty="0">
              <a:solidFill>
                <a:schemeClr val="bg1"/>
              </a:solidFill>
            </a:endParaRPr>
          </a:p>
        </p:txBody>
      </p:sp>
      <p:pic>
        <p:nvPicPr>
          <p:cNvPr id="31" name="Picture 30">
            <a:extLst>
              <a:ext uri="{FF2B5EF4-FFF2-40B4-BE49-F238E27FC236}">
                <a16:creationId xmlns:a16="http://schemas.microsoft.com/office/drawing/2014/main" id="{988673D9-DE4A-2B8F-24AD-1622634B4546}"/>
              </a:ext>
            </a:extLst>
          </p:cNvPr>
          <p:cNvPicPr>
            <a:picLocks noChangeAspect="1"/>
          </p:cNvPicPr>
          <p:nvPr/>
        </p:nvPicPr>
        <p:blipFill>
          <a:blip r:embed="rId2"/>
          <a:stretch>
            <a:fillRect/>
          </a:stretch>
        </p:blipFill>
        <p:spPr>
          <a:xfrm>
            <a:off x="8134892" y="4058796"/>
            <a:ext cx="3587934" cy="2387723"/>
          </a:xfrm>
          <a:prstGeom prst="rect">
            <a:avLst/>
          </a:prstGeom>
        </p:spPr>
      </p:pic>
      <p:pic>
        <p:nvPicPr>
          <p:cNvPr id="2" name="Picture 1">
            <a:extLst>
              <a:ext uri="{FF2B5EF4-FFF2-40B4-BE49-F238E27FC236}">
                <a16:creationId xmlns:a16="http://schemas.microsoft.com/office/drawing/2014/main" id="{C7225DA9-FD4B-FED5-157B-B20A6F5852D5}"/>
              </a:ext>
            </a:extLst>
          </p:cNvPr>
          <p:cNvPicPr>
            <a:picLocks noChangeAspect="1"/>
          </p:cNvPicPr>
          <p:nvPr/>
        </p:nvPicPr>
        <p:blipFill>
          <a:blip r:embed="rId3"/>
          <a:stretch>
            <a:fillRect/>
          </a:stretch>
        </p:blipFill>
        <p:spPr>
          <a:xfrm>
            <a:off x="8096790" y="1135892"/>
            <a:ext cx="3626036" cy="2381372"/>
          </a:xfrm>
          <a:prstGeom prst="rect">
            <a:avLst/>
          </a:prstGeom>
        </p:spPr>
      </p:pic>
      <p:sp>
        <p:nvSpPr>
          <p:cNvPr id="6" name="TextBox 5">
            <a:extLst>
              <a:ext uri="{FF2B5EF4-FFF2-40B4-BE49-F238E27FC236}">
                <a16:creationId xmlns:a16="http://schemas.microsoft.com/office/drawing/2014/main" id="{6234859E-8F9C-E7F6-0A9F-DC7ECD0C225E}"/>
              </a:ext>
            </a:extLst>
          </p:cNvPr>
          <p:cNvSpPr txBox="1"/>
          <p:nvPr/>
        </p:nvSpPr>
        <p:spPr>
          <a:xfrm flipH="1">
            <a:off x="7722544" y="750450"/>
            <a:ext cx="4181957" cy="369332"/>
          </a:xfrm>
          <a:prstGeom prst="rect">
            <a:avLst/>
          </a:prstGeom>
          <a:noFill/>
        </p:spPr>
        <p:txBody>
          <a:bodyPr wrap="square" rtlCol="0">
            <a:spAutoFit/>
          </a:bodyPr>
          <a:lstStyle/>
          <a:p>
            <a:r>
              <a:rPr lang="en-US" b="1" dirty="0"/>
              <a:t>First Clarification</a:t>
            </a:r>
          </a:p>
        </p:txBody>
      </p:sp>
      <p:sp>
        <p:nvSpPr>
          <p:cNvPr id="7" name="TextBox 6">
            <a:extLst>
              <a:ext uri="{FF2B5EF4-FFF2-40B4-BE49-F238E27FC236}">
                <a16:creationId xmlns:a16="http://schemas.microsoft.com/office/drawing/2014/main" id="{DE763B62-6A3D-D908-36AD-7BBA51672BCF}"/>
              </a:ext>
            </a:extLst>
          </p:cNvPr>
          <p:cNvSpPr txBox="1"/>
          <p:nvPr/>
        </p:nvSpPr>
        <p:spPr>
          <a:xfrm flipH="1">
            <a:off x="7722544" y="3689464"/>
            <a:ext cx="4181957" cy="369332"/>
          </a:xfrm>
          <a:prstGeom prst="rect">
            <a:avLst/>
          </a:prstGeom>
          <a:noFill/>
        </p:spPr>
        <p:txBody>
          <a:bodyPr wrap="square" rtlCol="0">
            <a:spAutoFit/>
          </a:bodyPr>
          <a:lstStyle/>
          <a:p>
            <a:r>
              <a:rPr lang="en-US" b="1" dirty="0"/>
              <a:t>Second Clarification</a:t>
            </a:r>
          </a:p>
        </p:txBody>
      </p:sp>
      <p:sp>
        <p:nvSpPr>
          <p:cNvPr id="8" name="TextBox 7">
            <a:extLst>
              <a:ext uri="{FF2B5EF4-FFF2-40B4-BE49-F238E27FC236}">
                <a16:creationId xmlns:a16="http://schemas.microsoft.com/office/drawing/2014/main" id="{A1D121A8-1790-18B3-D124-D0F15F64B8B2}"/>
              </a:ext>
            </a:extLst>
          </p:cNvPr>
          <p:cNvSpPr txBox="1"/>
          <p:nvPr/>
        </p:nvSpPr>
        <p:spPr>
          <a:xfrm flipH="1">
            <a:off x="287499" y="935116"/>
            <a:ext cx="7060803" cy="3724096"/>
          </a:xfrm>
          <a:prstGeom prst="rect">
            <a:avLst/>
          </a:prstGeom>
          <a:noFill/>
        </p:spPr>
        <p:txBody>
          <a:bodyPr wrap="square" rtlCol="0">
            <a:spAutoFit/>
          </a:bodyPr>
          <a:lstStyle/>
          <a:p>
            <a:r>
              <a:rPr lang="en-US" sz="2000" b="1" u="sng" dirty="0"/>
              <a:t>LIMITATION:</a:t>
            </a:r>
            <a:endParaRPr lang="en-US" b="1" u="sng" dirty="0"/>
          </a:p>
          <a:p>
            <a:r>
              <a:rPr lang="en-US" dirty="0"/>
              <a:t>One loading process consists of 6 loops @ 10 seconds.</a:t>
            </a:r>
          </a:p>
          <a:p>
            <a:pPr marL="285750" indent="-285750">
              <a:buFont typeface="Arial" panose="020B0604020202020204" pitchFamily="34" charset="0"/>
              <a:buChar char="•"/>
            </a:pPr>
            <a:r>
              <a:rPr lang="en-US" dirty="0"/>
              <a:t>If both players confirm </a:t>
            </a:r>
            <a:r>
              <a:rPr lang="en-US" b="1" dirty="0"/>
              <a:t>First Clarification </a:t>
            </a:r>
            <a:r>
              <a:rPr lang="en-US" dirty="0"/>
              <a:t>almost at the same time, P2 will enter the game first, and P1 will enter the game 10 secs later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P2 confirms </a:t>
            </a:r>
            <a:r>
              <a:rPr lang="en-US" b="1" dirty="0"/>
              <a:t>First Clarification </a:t>
            </a:r>
            <a:r>
              <a:rPr lang="en-US" dirty="0"/>
              <a:t>around 50secs after P1, P1 will not have enough time to notice the P2. P1 will get </a:t>
            </a:r>
            <a:r>
              <a:rPr lang="en-US" b="1" dirty="0"/>
              <a:t>Second Clarification, </a:t>
            </a:r>
            <a:r>
              <a:rPr lang="en-US" dirty="0"/>
              <a:t>and </a:t>
            </a:r>
            <a:r>
              <a:rPr lang="en-US" b="1" dirty="0"/>
              <a:t>have to </a:t>
            </a:r>
            <a:r>
              <a:rPr lang="en-US" dirty="0"/>
              <a:t>click </a:t>
            </a:r>
            <a:r>
              <a:rPr lang="en-US" i="1" dirty="0"/>
              <a:t>‘Of course!’ </a:t>
            </a:r>
            <a:r>
              <a:rPr lang="en-US" dirty="0"/>
              <a:t>to reload the room and meet P2. However, if for example P2 has enter the room, but P1 decided not to reload the room, P2 will be leave hanging in the room without any opponent.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Best practice: </a:t>
            </a:r>
            <a:r>
              <a:rPr lang="en-US" dirty="0"/>
              <a:t>Load room for P2 not more than 40sec after P1. </a:t>
            </a:r>
          </a:p>
        </p:txBody>
      </p:sp>
    </p:spTree>
    <p:extLst>
      <p:ext uri="{BB962C8B-B14F-4D97-AF65-F5344CB8AC3E}">
        <p14:creationId xmlns:p14="http://schemas.microsoft.com/office/powerpoint/2010/main" val="345699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4839915" cy="523220"/>
          </a:xfrm>
          <a:prstGeom prst="rect">
            <a:avLst/>
          </a:prstGeom>
          <a:noFill/>
        </p:spPr>
        <p:txBody>
          <a:bodyPr wrap="none" rtlCol="0">
            <a:spAutoFit/>
          </a:bodyPr>
          <a:lstStyle/>
          <a:p>
            <a:r>
              <a:rPr lang="en-US" sz="2800" b="1" dirty="0">
                <a:solidFill>
                  <a:schemeClr val="bg1"/>
                </a:solidFill>
              </a:rPr>
              <a:t>THE GAMES: CHOOSE WEAPON</a:t>
            </a:r>
            <a:endParaRPr lang="en-ID" sz="2800" b="1" dirty="0">
              <a:solidFill>
                <a:schemeClr val="bg1"/>
              </a:solidFill>
            </a:endParaRPr>
          </a:p>
        </p:txBody>
      </p:sp>
      <p:pic>
        <p:nvPicPr>
          <p:cNvPr id="33" name="Picture 32">
            <a:extLst>
              <a:ext uri="{FF2B5EF4-FFF2-40B4-BE49-F238E27FC236}">
                <a16:creationId xmlns:a16="http://schemas.microsoft.com/office/drawing/2014/main" id="{9D11B64D-3727-06EB-CD88-D9E9169DD286}"/>
              </a:ext>
            </a:extLst>
          </p:cNvPr>
          <p:cNvPicPr>
            <a:picLocks noChangeAspect="1"/>
          </p:cNvPicPr>
          <p:nvPr/>
        </p:nvPicPr>
        <p:blipFill>
          <a:blip r:embed="rId2"/>
          <a:stretch>
            <a:fillRect/>
          </a:stretch>
        </p:blipFill>
        <p:spPr>
          <a:xfrm>
            <a:off x="6011437" y="841644"/>
            <a:ext cx="5717620" cy="2749695"/>
          </a:xfrm>
          <a:prstGeom prst="rect">
            <a:avLst/>
          </a:prstGeom>
        </p:spPr>
      </p:pic>
      <p:sp>
        <p:nvSpPr>
          <p:cNvPr id="2" name="TextBox 1">
            <a:extLst>
              <a:ext uri="{FF2B5EF4-FFF2-40B4-BE49-F238E27FC236}">
                <a16:creationId xmlns:a16="http://schemas.microsoft.com/office/drawing/2014/main" id="{88765E57-F1FE-AEA2-D7EA-79C9AD77AA9F}"/>
              </a:ext>
            </a:extLst>
          </p:cNvPr>
          <p:cNvSpPr txBox="1"/>
          <p:nvPr/>
        </p:nvSpPr>
        <p:spPr>
          <a:xfrm flipH="1">
            <a:off x="194310" y="1145326"/>
            <a:ext cx="5538161" cy="3754874"/>
          </a:xfrm>
          <a:prstGeom prst="rect">
            <a:avLst/>
          </a:prstGeom>
          <a:noFill/>
        </p:spPr>
        <p:txBody>
          <a:bodyPr wrap="square" rtlCol="0">
            <a:spAutoFit/>
          </a:bodyPr>
          <a:lstStyle/>
          <a:p>
            <a:r>
              <a:rPr lang="en-US" dirty="0"/>
              <a:t>Inside the game, any player will choose the weapon, and have to wait opponent to choose theirs within 1minute (12 loop @ 5 secs). The game will be continue once both weapons are submitted.</a:t>
            </a:r>
          </a:p>
          <a:p>
            <a:endParaRPr lang="en-US" sz="2000" b="1" dirty="0"/>
          </a:p>
          <a:p>
            <a:r>
              <a:rPr lang="en-US" sz="2000" b="1" u="sng" dirty="0"/>
              <a:t>LIMITATION:</a:t>
            </a:r>
            <a:endParaRPr lang="en-US" dirty="0"/>
          </a:p>
          <a:p>
            <a:r>
              <a:rPr lang="en-US" dirty="0"/>
              <a:t>There is an issue though, if for example P2 submit the weapon first, and within 1min P1 didn’t submit their weapon. P2 will be redirect to the entrance and able to load another room, while P1 are still left in the room. </a:t>
            </a:r>
          </a:p>
          <a:p>
            <a:endParaRPr lang="en-US" dirty="0"/>
          </a:p>
          <a:p>
            <a:r>
              <a:rPr lang="en-US" dirty="0"/>
              <a:t>If later P1 choose their weapon, while P2 already left, P1 will still got the result and score.</a:t>
            </a:r>
          </a:p>
        </p:txBody>
      </p:sp>
      <p:sp>
        <p:nvSpPr>
          <p:cNvPr id="6" name="TextBox 5">
            <a:extLst>
              <a:ext uri="{FF2B5EF4-FFF2-40B4-BE49-F238E27FC236}">
                <a16:creationId xmlns:a16="http://schemas.microsoft.com/office/drawing/2014/main" id="{9B58C9C4-C63B-FF08-9BE3-E7E93D46E2E9}"/>
              </a:ext>
            </a:extLst>
          </p:cNvPr>
          <p:cNvSpPr txBox="1"/>
          <p:nvPr/>
        </p:nvSpPr>
        <p:spPr>
          <a:xfrm flipH="1">
            <a:off x="194310" y="5158566"/>
            <a:ext cx="5419964" cy="923330"/>
          </a:xfrm>
          <a:prstGeom prst="rect">
            <a:avLst/>
          </a:prstGeom>
          <a:noFill/>
          <a:ln w="19050">
            <a:noFill/>
          </a:ln>
        </p:spPr>
        <p:txBody>
          <a:bodyPr wrap="square" rtlCol="0">
            <a:spAutoFit/>
          </a:bodyPr>
          <a:lstStyle/>
          <a:p>
            <a:r>
              <a:rPr lang="en-US" b="1" u="sng" dirty="0"/>
              <a:t>Best Practice:</a:t>
            </a:r>
          </a:p>
          <a:p>
            <a:r>
              <a:rPr lang="en-US" dirty="0"/>
              <a:t>After one player choose the weapon, click the opponent’s weapon immediately. </a:t>
            </a:r>
          </a:p>
        </p:txBody>
      </p:sp>
      <p:pic>
        <p:nvPicPr>
          <p:cNvPr id="7" name="Picture 6">
            <a:extLst>
              <a:ext uri="{FF2B5EF4-FFF2-40B4-BE49-F238E27FC236}">
                <a16:creationId xmlns:a16="http://schemas.microsoft.com/office/drawing/2014/main" id="{82CD9503-6CCD-6B22-EBB3-56F58CA7D5D6}"/>
              </a:ext>
            </a:extLst>
          </p:cNvPr>
          <p:cNvPicPr>
            <a:picLocks noChangeAspect="1"/>
          </p:cNvPicPr>
          <p:nvPr/>
        </p:nvPicPr>
        <p:blipFill>
          <a:blip r:embed="rId3"/>
          <a:stretch>
            <a:fillRect/>
          </a:stretch>
        </p:blipFill>
        <p:spPr>
          <a:xfrm>
            <a:off x="6011437" y="3886200"/>
            <a:ext cx="5956634" cy="2749694"/>
          </a:xfrm>
          <a:prstGeom prst="rect">
            <a:avLst/>
          </a:prstGeom>
        </p:spPr>
      </p:pic>
    </p:spTree>
    <p:extLst>
      <p:ext uri="{BB962C8B-B14F-4D97-AF65-F5344CB8AC3E}">
        <p14:creationId xmlns:p14="http://schemas.microsoft.com/office/powerpoint/2010/main" val="3116046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5292090" cy="523220"/>
          </a:xfrm>
          <a:prstGeom prst="rect">
            <a:avLst/>
          </a:prstGeom>
          <a:noFill/>
        </p:spPr>
        <p:txBody>
          <a:bodyPr wrap="square" rtlCol="0">
            <a:spAutoFit/>
          </a:bodyPr>
          <a:lstStyle/>
          <a:p>
            <a:r>
              <a:rPr lang="en-US" sz="2800" b="1" dirty="0">
                <a:solidFill>
                  <a:schemeClr val="bg1"/>
                </a:solidFill>
              </a:rPr>
              <a:t>THE GAMES: RESULT PER ROUND</a:t>
            </a:r>
            <a:endParaRPr lang="en-ID" sz="2800" b="1" dirty="0">
              <a:solidFill>
                <a:schemeClr val="bg1"/>
              </a:solidFill>
            </a:endParaRPr>
          </a:p>
        </p:txBody>
      </p:sp>
      <p:pic>
        <p:nvPicPr>
          <p:cNvPr id="25" name="Picture 24">
            <a:extLst>
              <a:ext uri="{FF2B5EF4-FFF2-40B4-BE49-F238E27FC236}">
                <a16:creationId xmlns:a16="http://schemas.microsoft.com/office/drawing/2014/main" id="{554D981A-52D1-700A-CABF-C6B81A9B2583}"/>
              </a:ext>
            </a:extLst>
          </p:cNvPr>
          <p:cNvPicPr>
            <a:picLocks noChangeAspect="1"/>
          </p:cNvPicPr>
          <p:nvPr/>
        </p:nvPicPr>
        <p:blipFill>
          <a:blip r:embed="rId2"/>
          <a:stretch>
            <a:fillRect/>
          </a:stretch>
        </p:blipFill>
        <p:spPr>
          <a:xfrm>
            <a:off x="201697" y="3784733"/>
            <a:ext cx="5801207" cy="2763692"/>
          </a:xfrm>
          <a:prstGeom prst="rect">
            <a:avLst/>
          </a:prstGeom>
        </p:spPr>
      </p:pic>
      <p:pic>
        <p:nvPicPr>
          <p:cNvPr id="27" name="Picture 26">
            <a:extLst>
              <a:ext uri="{FF2B5EF4-FFF2-40B4-BE49-F238E27FC236}">
                <a16:creationId xmlns:a16="http://schemas.microsoft.com/office/drawing/2014/main" id="{72E04D2D-88C6-5CE8-E463-7F2BA8AFEEBD}"/>
              </a:ext>
            </a:extLst>
          </p:cNvPr>
          <p:cNvPicPr>
            <a:picLocks noChangeAspect="1"/>
          </p:cNvPicPr>
          <p:nvPr/>
        </p:nvPicPr>
        <p:blipFill>
          <a:blip r:embed="rId3"/>
          <a:stretch>
            <a:fillRect/>
          </a:stretch>
        </p:blipFill>
        <p:spPr>
          <a:xfrm>
            <a:off x="6239039" y="3822940"/>
            <a:ext cx="5794839" cy="2725485"/>
          </a:xfrm>
          <a:prstGeom prst="rect">
            <a:avLst/>
          </a:prstGeom>
        </p:spPr>
      </p:pic>
      <p:grpSp>
        <p:nvGrpSpPr>
          <p:cNvPr id="10" name="Group 9">
            <a:extLst>
              <a:ext uri="{FF2B5EF4-FFF2-40B4-BE49-F238E27FC236}">
                <a16:creationId xmlns:a16="http://schemas.microsoft.com/office/drawing/2014/main" id="{D906627E-39EC-CBC1-CF8F-7BBB89B4908C}"/>
              </a:ext>
            </a:extLst>
          </p:cNvPr>
          <p:cNvGrpSpPr/>
          <p:nvPr/>
        </p:nvGrpSpPr>
        <p:grpSpPr>
          <a:xfrm>
            <a:off x="6184464" y="911802"/>
            <a:ext cx="5801207" cy="2763693"/>
            <a:chOff x="491490" y="911802"/>
            <a:chExt cx="11494181" cy="5488723"/>
          </a:xfrm>
        </p:grpSpPr>
        <p:pic>
          <p:nvPicPr>
            <p:cNvPr id="23" name="Picture 22">
              <a:extLst>
                <a:ext uri="{FF2B5EF4-FFF2-40B4-BE49-F238E27FC236}">
                  <a16:creationId xmlns:a16="http://schemas.microsoft.com/office/drawing/2014/main" id="{281B0832-AE4A-E6A2-45AD-A50AC08A7E16}"/>
                </a:ext>
              </a:extLst>
            </p:cNvPr>
            <p:cNvPicPr>
              <a:picLocks noChangeAspect="1"/>
            </p:cNvPicPr>
            <p:nvPr/>
          </p:nvPicPr>
          <p:blipFill>
            <a:blip r:embed="rId4"/>
            <a:stretch>
              <a:fillRect/>
            </a:stretch>
          </p:blipFill>
          <p:spPr>
            <a:xfrm>
              <a:off x="491490" y="911802"/>
              <a:ext cx="11494181" cy="5488723"/>
            </a:xfrm>
            <a:prstGeom prst="rect">
              <a:avLst/>
            </a:prstGeom>
          </p:spPr>
        </p:pic>
        <p:pic>
          <p:nvPicPr>
            <p:cNvPr id="7" name="Picture 6">
              <a:extLst>
                <a:ext uri="{FF2B5EF4-FFF2-40B4-BE49-F238E27FC236}">
                  <a16:creationId xmlns:a16="http://schemas.microsoft.com/office/drawing/2014/main" id="{A4E1C958-AF12-F77C-7E1A-DF85668A3267}"/>
                </a:ext>
              </a:extLst>
            </p:cNvPr>
            <p:cNvPicPr>
              <a:picLocks noChangeAspect="1"/>
            </p:cNvPicPr>
            <p:nvPr/>
          </p:nvPicPr>
          <p:blipFill>
            <a:blip r:embed="rId5"/>
            <a:stretch>
              <a:fillRect/>
            </a:stretch>
          </p:blipFill>
          <p:spPr>
            <a:xfrm>
              <a:off x="6340405" y="911802"/>
              <a:ext cx="5127170" cy="792491"/>
            </a:xfrm>
            <a:prstGeom prst="rect">
              <a:avLst/>
            </a:prstGeom>
          </p:spPr>
        </p:pic>
        <p:pic>
          <p:nvPicPr>
            <p:cNvPr id="9" name="Picture 8">
              <a:extLst>
                <a:ext uri="{FF2B5EF4-FFF2-40B4-BE49-F238E27FC236}">
                  <a16:creationId xmlns:a16="http://schemas.microsoft.com/office/drawing/2014/main" id="{376C8CB6-361F-2591-9847-B755A50416FC}"/>
                </a:ext>
              </a:extLst>
            </p:cNvPr>
            <p:cNvPicPr>
              <a:picLocks noChangeAspect="1"/>
            </p:cNvPicPr>
            <p:nvPr/>
          </p:nvPicPr>
          <p:blipFill>
            <a:blip r:embed="rId5"/>
            <a:stretch>
              <a:fillRect/>
            </a:stretch>
          </p:blipFill>
          <p:spPr>
            <a:xfrm>
              <a:off x="528144" y="911802"/>
              <a:ext cx="5127170" cy="792491"/>
            </a:xfrm>
            <a:prstGeom prst="rect">
              <a:avLst/>
            </a:prstGeom>
          </p:spPr>
        </p:pic>
      </p:grpSp>
      <p:sp>
        <p:nvSpPr>
          <p:cNvPr id="12" name="TextBox 11">
            <a:extLst>
              <a:ext uri="{FF2B5EF4-FFF2-40B4-BE49-F238E27FC236}">
                <a16:creationId xmlns:a16="http://schemas.microsoft.com/office/drawing/2014/main" id="{173F4560-04C2-E3E3-ECB5-5CEB332F057D}"/>
              </a:ext>
            </a:extLst>
          </p:cNvPr>
          <p:cNvSpPr txBox="1"/>
          <p:nvPr/>
        </p:nvSpPr>
        <p:spPr>
          <a:xfrm flipH="1">
            <a:off x="333221" y="1458153"/>
            <a:ext cx="553816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normal flow of games, after both weapons submitted, player will get the result on each round.</a:t>
            </a:r>
          </a:p>
          <a:p>
            <a:pPr marL="285750" indent="-285750">
              <a:buFont typeface="Arial" panose="020B0604020202020204" pitchFamily="34" charset="0"/>
              <a:buChar char="•"/>
            </a:pPr>
            <a:r>
              <a:rPr lang="en-US" dirty="0"/>
              <a:t>Go to next round , or end the game (if round has up) by clicking the refresh button.</a:t>
            </a:r>
          </a:p>
          <a:p>
            <a:pPr marL="285750" indent="-285750">
              <a:buFont typeface="Arial" panose="020B0604020202020204" pitchFamily="34" charset="0"/>
              <a:buChar char="•"/>
            </a:pPr>
            <a:r>
              <a:rPr lang="en-US" dirty="0"/>
              <a:t>Total played: 3 rounds</a:t>
            </a:r>
          </a:p>
        </p:txBody>
      </p:sp>
    </p:spTree>
    <p:extLst>
      <p:ext uri="{BB962C8B-B14F-4D97-AF65-F5344CB8AC3E}">
        <p14:creationId xmlns:p14="http://schemas.microsoft.com/office/powerpoint/2010/main" val="214011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3970895" cy="523220"/>
          </a:xfrm>
          <a:prstGeom prst="rect">
            <a:avLst/>
          </a:prstGeom>
          <a:noFill/>
        </p:spPr>
        <p:txBody>
          <a:bodyPr wrap="none" rtlCol="0">
            <a:spAutoFit/>
          </a:bodyPr>
          <a:lstStyle/>
          <a:p>
            <a:r>
              <a:rPr lang="en-US" sz="2800" b="1" dirty="0">
                <a:solidFill>
                  <a:schemeClr val="bg1"/>
                </a:solidFill>
              </a:rPr>
              <a:t>THE GAMES: GAME OVER</a:t>
            </a:r>
            <a:endParaRPr lang="en-ID" sz="2800" b="1" dirty="0">
              <a:solidFill>
                <a:schemeClr val="bg1"/>
              </a:solidFill>
            </a:endParaRPr>
          </a:p>
        </p:txBody>
      </p:sp>
      <p:pic>
        <p:nvPicPr>
          <p:cNvPr id="29" name="Picture 28">
            <a:extLst>
              <a:ext uri="{FF2B5EF4-FFF2-40B4-BE49-F238E27FC236}">
                <a16:creationId xmlns:a16="http://schemas.microsoft.com/office/drawing/2014/main" id="{38FEDE10-C522-7BFC-82BF-C01D027EEBD6}"/>
              </a:ext>
            </a:extLst>
          </p:cNvPr>
          <p:cNvPicPr>
            <a:picLocks noChangeAspect="1"/>
          </p:cNvPicPr>
          <p:nvPr/>
        </p:nvPicPr>
        <p:blipFill rotWithShape="1">
          <a:blip r:embed="rId2"/>
          <a:srcRect r="1473" b="21846"/>
          <a:stretch/>
        </p:blipFill>
        <p:spPr>
          <a:xfrm>
            <a:off x="194310" y="2598089"/>
            <a:ext cx="5825919" cy="2198533"/>
          </a:xfrm>
          <a:prstGeom prst="rect">
            <a:avLst/>
          </a:prstGeom>
        </p:spPr>
      </p:pic>
      <p:pic>
        <p:nvPicPr>
          <p:cNvPr id="35" name="Picture 34">
            <a:extLst>
              <a:ext uri="{FF2B5EF4-FFF2-40B4-BE49-F238E27FC236}">
                <a16:creationId xmlns:a16="http://schemas.microsoft.com/office/drawing/2014/main" id="{6FA99447-E30C-7E15-4709-A58B26DFBD0E}"/>
              </a:ext>
            </a:extLst>
          </p:cNvPr>
          <p:cNvPicPr>
            <a:picLocks noChangeAspect="1"/>
          </p:cNvPicPr>
          <p:nvPr/>
        </p:nvPicPr>
        <p:blipFill rotWithShape="1">
          <a:blip r:embed="rId3"/>
          <a:srcRect b="4816"/>
          <a:stretch/>
        </p:blipFill>
        <p:spPr>
          <a:xfrm>
            <a:off x="6258873" y="2598088"/>
            <a:ext cx="5738817" cy="2198533"/>
          </a:xfrm>
          <a:prstGeom prst="rect">
            <a:avLst/>
          </a:prstGeom>
        </p:spPr>
      </p:pic>
      <p:sp>
        <p:nvSpPr>
          <p:cNvPr id="2" name="TextBox 1">
            <a:extLst>
              <a:ext uri="{FF2B5EF4-FFF2-40B4-BE49-F238E27FC236}">
                <a16:creationId xmlns:a16="http://schemas.microsoft.com/office/drawing/2014/main" id="{064658BC-B5DD-D57E-0D68-319C89FEC80F}"/>
              </a:ext>
            </a:extLst>
          </p:cNvPr>
          <p:cNvSpPr txBox="1"/>
          <p:nvPr/>
        </p:nvSpPr>
        <p:spPr>
          <a:xfrm flipH="1">
            <a:off x="333221" y="1458153"/>
            <a:ext cx="55381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When game over, player will got summary of the game like these:</a:t>
            </a:r>
          </a:p>
        </p:txBody>
      </p:sp>
      <p:sp>
        <p:nvSpPr>
          <p:cNvPr id="3" name="TextBox 2">
            <a:extLst>
              <a:ext uri="{FF2B5EF4-FFF2-40B4-BE49-F238E27FC236}">
                <a16:creationId xmlns:a16="http://schemas.microsoft.com/office/drawing/2014/main" id="{333F9B9B-40BF-16DF-3910-DC8319C5F340}"/>
              </a:ext>
            </a:extLst>
          </p:cNvPr>
          <p:cNvSpPr txBox="1"/>
          <p:nvPr/>
        </p:nvSpPr>
        <p:spPr>
          <a:xfrm flipH="1">
            <a:off x="2761924" y="4920894"/>
            <a:ext cx="838526" cy="369333"/>
          </a:xfrm>
          <a:prstGeom prst="rect">
            <a:avLst/>
          </a:prstGeom>
          <a:noFill/>
        </p:spPr>
        <p:txBody>
          <a:bodyPr wrap="square" rtlCol="0">
            <a:spAutoFit/>
          </a:bodyPr>
          <a:lstStyle/>
          <a:p>
            <a:r>
              <a:rPr lang="en-US" b="1" dirty="0"/>
              <a:t>Draw</a:t>
            </a:r>
          </a:p>
        </p:txBody>
      </p:sp>
      <p:sp>
        <p:nvSpPr>
          <p:cNvPr id="6" name="TextBox 5">
            <a:extLst>
              <a:ext uri="{FF2B5EF4-FFF2-40B4-BE49-F238E27FC236}">
                <a16:creationId xmlns:a16="http://schemas.microsoft.com/office/drawing/2014/main" id="{BFF660E3-2FEF-75A4-3E18-19AB7B531BB9}"/>
              </a:ext>
            </a:extLst>
          </p:cNvPr>
          <p:cNvSpPr txBox="1"/>
          <p:nvPr/>
        </p:nvSpPr>
        <p:spPr>
          <a:xfrm flipH="1">
            <a:off x="8297859" y="4920894"/>
            <a:ext cx="1660844" cy="369332"/>
          </a:xfrm>
          <a:prstGeom prst="rect">
            <a:avLst/>
          </a:prstGeom>
          <a:noFill/>
        </p:spPr>
        <p:txBody>
          <a:bodyPr wrap="square" rtlCol="0">
            <a:spAutoFit/>
          </a:bodyPr>
          <a:lstStyle/>
          <a:p>
            <a:r>
              <a:rPr lang="en-US" b="1" dirty="0"/>
              <a:t>Winner - Loser</a:t>
            </a:r>
          </a:p>
        </p:txBody>
      </p:sp>
    </p:spTree>
    <p:extLst>
      <p:ext uri="{BB962C8B-B14F-4D97-AF65-F5344CB8AC3E}">
        <p14:creationId xmlns:p14="http://schemas.microsoft.com/office/powerpoint/2010/main" val="2229733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3D1B5F-01CE-E5E8-A1D2-19577492DE91}"/>
              </a:ext>
            </a:extLst>
          </p:cNvPr>
          <p:cNvSpPr txBox="1"/>
          <p:nvPr/>
        </p:nvSpPr>
        <p:spPr>
          <a:xfrm>
            <a:off x="2418556" y="3543360"/>
            <a:ext cx="7354899" cy="1569660"/>
          </a:xfrm>
          <a:prstGeom prst="rect">
            <a:avLst/>
          </a:prstGeom>
          <a:noFill/>
        </p:spPr>
        <p:txBody>
          <a:bodyPr wrap="none" rtlCol="0">
            <a:spAutoFit/>
          </a:bodyPr>
          <a:lstStyle/>
          <a:p>
            <a:pPr algn="ctr"/>
            <a:r>
              <a:rPr lang="en-US" sz="9600" dirty="0"/>
              <a:t>SUPER ADMIN</a:t>
            </a:r>
            <a:endParaRPr lang="en-ID" sz="9600" dirty="0"/>
          </a:p>
        </p:txBody>
      </p:sp>
      <p:sp>
        <p:nvSpPr>
          <p:cNvPr id="8" name="Rectangle 7">
            <a:extLst>
              <a:ext uri="{FF2B5EF4-FFF2-40B4-BE49-F238E27FC236}">
                <a16:creationId xmlns:a16="http://schemas.microsoft.com/office/drawing/2014/main" id="{E1574D87-30FE-D4CA-90DC-FC16A9FEAF76}"/>
              </a:ext>
            </a:extLst>
          </p:cNvPr>
          <p:cNvSpPr/>
          <p:nvPr/>
        </p:nvSpPr>
        <p:spPr>
          <a:xfrm>
            <a:off x="0" y="498735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Rectangle 8">
            <a:extLst>
              <a:ext uri="{FF2B5EF4-FFF2-40B4-BE49-F238E27FC236}">
                <a16:creationId xmlns:a16="http://schemas.microsoft.com/office/drawing/2014/main" id="{5885081B-E017-4FB0-3794-A2F00E22A845}"/>
              </a:ext>
            </a:extLst>
          </p:cNvPr>
          <p:cNvSpPr/>
          <p:nvPr/>
        </p:nvSpPr>
        <p:spPr>
          <a:xfrm>
            <a:off x="0" y="342900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3073280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3274743" cy="523220"/>
          </a:xfrm>
          <a:prstGeom prst="rect">
            <a:avLst/>
          </a:prstGeom>
          <a:noFill/>
        </p:spPr>
        <p:txBody>
          <a:bodyPr wrap="none" rtlCol="0">
            <a:spAutoFit/>
          </a:bodyPr>
          <a:lstStyle/>
          <a:p>
            <a:r>
              <a:rPr lang="en-US" sz="2800" b="1" dirty="0">
                <a:solidFill>
                  <a:schemeClr val="bg1"/>
                </a:solidFill>
              </a:rPr>
              <a:t>ADMIN DASHBOARD</a:t>
            </a:r>
            <a:endParaRPr lang="en-ID" sz="2800" b="1" dirty="0">
              <a:solidFill>
                <a:schemeClr val="bg1"/>
              </a:solidFill>
            </a:endParaRPr>
          </a:p>
        </p:txBody>
      </p:sp>
      <p:sp>
        <p:nvSpPr>
          <p:cNvPr id="6" name="TextBox 5">
            <a:extLst>
              <a:ext uri="{FF2B5EF4-FFF2-40B4-BE49-F238E27FC236}">
                <a16:creationId xmlns:a16="http://schemas.microsoft.com/office/drawing/2014/main" id="{23EF7692-6FAF-1FF4-AF57-FBDD9BE40D5C}"/>
              </a:ext>
            </a:extLst>
          </p:cNvPr>
          <p:cNvSpPr txBox="1"/>
          <p:nvPr/>
        </p:nvSpPr>
        <p:spPr>
          <a:xfrm flipH="1">
            <a:off x="331153" y="1002354"/>
            <a:ext cx="553816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To access </a:t>
            </a:r>
            <a:r>
              <a:rPr lang="en-US" dirty="0" err="1"/>
              <a:t>Superadmin</a:t>
            </a:r>
            <a:r>
              <a:rPr lang="en-US" dirty="0"/>
              <a:t> page, Login using </a:t>
            </a:r>
            <a:r>
              <a:rPr lang="en-US" dirty="0" err="1"/>
              <a:t>Superadmin</a:t>
            </a:r>
            <a:r>
              <a:rPr lang="en-US" dirty="0"/>
              <a:t> email and password</a:t>
            </a:r>
          </a:p>
          <a:p>
            <a:pPr marL="285750" indent="-285750">
              <a:buFont typeface="Arial" panose="020B0604020202020204" pitchFamily="34" charset="0"/>
              <a:buChar char="•"/>
            </a:pPr>
            <a:r>
              <a:rPr lang="en-US" dirty="0"/>
              <a:t>Then, there will be a page asking for credential token.</a:t>
            </a:r>
          </a:p>
          <a:p>
            <a:pPr marL="285750" indent="-285750">
              <a:buFont typeface="Arial" panose="020B0604020202020204" pitchFamily="34" charset="0"/>
              <a:buChar char="•"/>
            </a:pPr>
            <a:r>
              <a:rPr lang="en-US" dirty="0"/>
              <a:t>If the token is accepted, it will redirect to admin Dashboard page like below image.</a:t>
            </a:r>
          </a:p>
        </p:txBody>
      </p:sp>
      <p:pic>
        <p:nvPicPr>
          <p:cNvPr id="7" name="Picture 6">
            <a:extLst>
              <a:ext uri="{FF2B5EF4-FFF2-40B4-BE49-F238E27FC236}">
                <a16:creationId xmlns:a16="http://schemas.microsoft.com/office/drawing/2014/main" id="{02FF481E-0531-6557-A032-57DC9A0D22D7}"/>
              </a:ext>
            </a:extLst>
          </p:cNvPr>
          <p:cNvPicPr>
            <a:picLocks noChangeAspect="1"/>
          </p:cNvPicPr>
          <p:nvPr/>
        </p:nvPicPr>
        <p:blipFill>
          <a:blip r:embed="rId2"/>
          <a:stretch>
            <a:fillRect/>
          </a:stretch>
        </p:blipFill>
        <p:spPr>
          <a:xfrm>
            <a:off x="104467" y="3084665"/>
            <a:ext cx="11983066" cy="3213265"/>
          </a:xfrm>
          <a:prstGeom prst="rect">
            <a:avLst/>
          </a:prstGeom>
        </p:spPr>
      </p:pic>
      <p:pic>
        <p:nvPicPr>
          <p:cNvPr id="8" name="Picture 7">
            <a:extLst>
              <a:ext uri="{FF2B5EF4-FFF2-40B4-BE49-F238E27FC236}">
                <a16:creationId xmlns:a16="http://schemas.microsoft.com/office/drawing/2014/main" id="{36EC913F-B701-370D-2884-7EE635538EA2}"/>
              </a:ext>
            </a:extLst>
          </p:cNvPr>
          <p:cNvPicPr>
            <a:picLocks noChangeAspect="1"/>
          </p:cNvPicPr>
          <p:nvPr/>
        </p:nvPicPr>
        <p:blipFill>
          <a:blip r:embed="rId3"/>
          <a:stretch>
            <a:fillRect/>
          </a:stretch>
        </p:blipFill>
        <p:spPr>
          <a:xfrm>
            <a:off x="6096000" y="857250"/>
            <a:ext cx="5551343" cy="2388854"/>
          </a:xfrm>
          <a:prstGeom prst="rect">
            <a:avLst/>
          </a:prstGeom>
        </p:spPr>
      </p:pic>
    </p:spTree>
    <p:extLst>
      <p:ext uri="{BB962C8B-B14F-4D97-AF65-F5344CB8AC3E}">
        <p14:creationId xmlns:p14="http://schemas.microsoft.com/office/powerpoint/2010/main" val="911225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3274743" cy="523220"/>
          </a:xfrm>
          <a:prstGeom prst="rect">
            <a:avLst/>
          </a:prstGeom>
          <a:noFill/>
        </p:spPr>
        <p:txBody>
          <a:bodyPr wrap="none" rtlCol="0">
            <a:spAutoFit/>
          </a:bodyPr>
          <a:lstStyle/>
          <a:p>
            <a:r>
              <a:rPr lang="en-US" sz="2800" b="1" dirty="0">
                <a:solidFill>
                  <a:schemeClr val="bg1"/>
                </a:solidFill>
              </a:rPr>
              <a:t>ADMIN DASHBOARD</a:t>
            </a:r>
            <a:endParaRPr lang="en-ID" sz="2800" b="1" dirty="0">
              <a:solidFill>
                <a:schemeClr val="bg1"/>
              </a:solidFill>
            </a:endParaRPr>
          </a:p>
        </p:txBody>
      </p:sp>
      <p:pic>
        <p:nvPicPr>
          <p:cNvPr id="42" name="Picture 41">
            <a:extLst>
              <a:ext uri="{FF2B5EF4-FFF2-40B4-BE49-F238E27FC236}">
                <a16:creationId xmlns:a16="http://schemas.microsoft.com/office/drawing/2014/main" id="{910D71EA-BE49-F186-6622-8191685FF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98" y="1040130"/>
            <a:ext cx="5574604" cy="5440680"/>
          </a:xfrm>
          <a:prstGeom prst="rect">
            <a:avLst/>
          </a:prstGeom>
        </p:spPr>
      </p:pic>
    </p:spTree>
    <p:extLst>
      <p:ext uri="{BB962C8B-B14F-4D97-AF65-F5344CB8AC3E}">
        <p14:creationId xmlns:p14="http://schemas.microsoft.com/office/powerpoint/2010/main" val="104970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3D1B5F-01CE-E5E8-A1D2-19577492DE91}"/>
              </a:ext>
            </a:extLst>
          </p:cNvPr>
          <p:cNvSpPr txBox="1"/>
          <p:nvPr/>
        </p:nvSpPr>
        <p:spPr>
          <a:xfrm>
            <a:off x="2617470" y="3512880"/>
            <a:ext cx="7153497" cy="1569660"/>
          </a:xfrm>
          <a:prstGeom prst="rect">
            <a:avLst/>
          </a:prstGeom>
          <a:noFill/>
        </p:spPr>
        <p:txBody>
          <a:bodyPr wrap="none" rtlCol="0">
            <a:spAutoFit/>
          </a:bodyPr>
          <a:lstStyle/>
          <a:p>
            <a:r>
              <a:rPr lang="en-US" sz="9600" dirty="0"/>
              <a:t>PREPARATION</a:t>
            </a:r>
            <a:endParaRPr lang="en-ID" sz="9600" dirty="0"/>
          </a:p>
        </p:txBody>
      </p:sp>
      <p:sp>
        <p:nvSpPr>
          <p:cNvPr id="8" name="Rectangle 7">
            <a:extLst>
              <a:ext uri="{FF2B5EF4-FFF2-40B4-BE49-F238E27FC236}">
                <a16:creationId xmlns:a16="http://schemas.microsoft.com/office/drawing/2014/main" id="{E1574D87-30FE-D4CA-90DC-FC16A9FEAF76}"/>
              </a:ext>
            </a:extLst>
          </p:cNvPr>
          <p:cNvSpPr/>
          <p:nvPr/>
        </p:nvSpPr>
        <p:spPr>
          <a:xfrm>
            <a:off x="0" y="498735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Rectangle 8">
            <a:extLst>
              <a:ext uri="{FF2B5EF4-FFF2-40B4-BE49-F238E27FC236}">
                <a16:creationId xmlns:a16="http://schemas.microsoft.com/office/drawing/2014/main" id="{5885081B-E017-4FB0-3794-A2F00E22A845}"/>
              </a:ext>
            </a:extLst>
          </p:cNvPr>
          <p:cNvSpPr/>
          <p:nvPr/>
        </p:nvSpPr>
        <p:spPr>
          <a:xfrm>
            <a:off x="0" y="342900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369783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4982967" cy="523220"/>
          </a:xfrm>
          <a:prstGeom prst="rect">
            <a:avLst/>
          </a:prstGeom>
          <a:noFill/>
        </p:spPr>
        <p:txBody>
          <a:bodyPr wrap="none" rtlCol="0">
            <a:spAutoFit/>
          </a:bodyPr>
          <a:lstStyle/>
          <a:p>
            <a:r>
              <a:rPr lang="en-US" sz="2800" b="1" dirty="0">
                <a:solidFill>
                  <a:schemeClr val="bg1"/>
                </a:solidFill>
              </a:rPr>
              <a:t>ADMIN DASHBOARD: ADD DATA</a:t>
            </a:r>
            <a:endParaRPr lang="en-ID" sz="2800" b="1" dirty="0">
              <a:solidFill>
                <a:schemeClr val="bg1"/>
              </a:solidFill>
            </a:endParaRPr>
          </a:p>
        </p:txBody>
      </p:sp>
      <p:pic>
        <p:nvPicPr>
          <p:cNvPr id="17" name="Picture 16">
            <a:extLst>
              <a:ext uri="{FF2B5EF4-FFF2-40B4-BE49-F238E27FC236}">
                <a16:creationId xmlns:a16="http://schemas.microsoft.com/office/drawing/2014/main" id="{F3D95E4C-BE96-1363-CD02-4B0386A3937F}"/>
              </a:ext>
            </a:extLst>
          </p:cNvPr>
          <p:cNvPicPr>
            <a:picLocks noChangeAspect="1"/>
          </p:cNvPicPr>
          <p:nvPr/>
        </p:nvPicPr>
        <p:blipFill>
          <a:blip r:embed="rId2"/>
          <a:stretch>
            <a:fillRect/>
          </a:stretch>
        </p:blipFill>
        <p:spPr>
          <a:xfrm>
            <a:off x="355385" y="3429000"/>
            <a:ext cx="9533938" cy="3273369"/>
          </a:xfrm>
          <a:prstGeom prst="rect">
            <a:avLst/>
          </a:prstGeom>
        </p:spPr>
      </p:pic>
      <p:pic>
        <p:nvPicPr>
          <p:cNvPr id="14" name="Picture 13">
            <a:extLst>
              <a:ext uri="{FF2B5EF4-FFF2-40B4-BE49-F238E27FC236}">
                <a16:creationId xmlns:a16="http://schemas.microsoft.com/office/drawing/2014/main" id="{9888B3F0-4CD2-1A6D-14DC-AD1F809585AC}"/>
              </a:ext>
            </a:extLst>
          </p:cNvPr>
          <p:cNvPicPr>
            <a:picLocks noChangeAspect="1"/>
          </p:cNvPicPr>
          <p:nvPr/>
        </p:nvPicPr>
        <p:blipFill rotWithShape="1">
          <a:blip r:embed="rId3"/>
          <a:srcRect b="5235"/>
          <a:stretch/>
        </p:blipFill>
        <p:spPr>
          <a:xfrm>
            <a:off x="8109455" y="917095"/>
            <a:ext cx="2949919" cy="3517745"/>
          </a:xfrm>
          <a:prstGeom prst="rect">
            <a:avLst/>
          </a:prstGeom>
        </p:spPr>
      </p:pic>
      <p:sp>
        <p:nvSpPr>
          <p:cNvPr id="2" name="TextBox 1">
            <a:extLst>
              <a:ext uri="{FF2B5EF4-FFF2-40B4-BE49-F238E27FC236}">
                <a16:creationId xmlns:a16="http://schemas.microsoft.com/office/drawing/2014/main" id="{9E913AFF-FEC4-BB1A-C87C-F12CB00F02B1}"/>
              </a:ext>
            </a:extLst>
          </p:cNvPr>
          <p:cNvSpPr txBox="1"/>
          <p:nvPr/>
        </p:nvSpPr>
        <p:spPr>
          <a:xfrm flipH="1">
            <a:off x="333220" y="1458153"/>
            <a:ext cx="629617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Add data will show a modal for user to fill the form.</a:t>
            </a:r>
          </a:p>
          <a:p>
            <a:pPr marL="285750" indent="-285750">
              <a:buFont typeface="Arial" panose="020B0604020202020204" pitchFamily="34" charset="0"/>
              <a:buChar char="•"/>
            </a:pPr>
            <a:r>
              <a:rPr lang="en-US" dirty="0"/>
              <a:t>Add data will fail if email has been registered previously.</a:t>
            </a:r>
          </a:p>
          <a:p>
            <a:pPr marL="285750" indent="-285750">
              <a:buFont typeface="Arial" panose="020B0604020202020204" pitchFamily="34" charset="0"/>
              <a:buChar char="•"/>
            </a:pPr>
            <a:r>
              <a:rPr lang="en-US" dirty="0"/>
              <a:t>Username, email, and password are mandatory.</a:t>
            </a:r>
          </a:p>
          <a:p>
            <a:pPr marL="285750" indent="-285750">
              <a:buFont typeface="Arial" panose="020B0604020202020204" pitchFamily="34" charset="0"/>
              <a:buChar char="•"/>
            </a:pPr>
            <a:r>
              <a:rPr lang="en-US" dirty="0"/>
              <a:t>Alert will show up when the data creating process is success.</a:t>
            </a:r>
          </a:p>
        </p:txBody>
      </p:sp>
    </p:spTree>
    <p:extLst>
      <p:ext uri="{BB962C8B-B14F-4D97-AF65-F5344CB8AC3E}">
        <p14:creationId xmlns:p14="http://schemas.microsoft.com/office/powerpoint/2010/main" val="232173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5120825" cy="523220"/>
          </a:xfrm>
          <a:prstGeom prst="rect">
            <a:avLst/>
          </a:prstGeom>
          <a:noFill/>
        </p:spPr>
        <p:txBody>
          <a:bodyPr wrap="none" rtlCol="0">
            <a:spAutoFit/>
          </a:bodyPr>
          <a:lstStyle/>
          <a:p>
            <a:r>
              <a:rPr lang="en-US" sz="2800" b="1" dirty="0">
                <a:solidFill>
                  <a:schemeClr val="bg1"/>
                </a:solidFill>
              </a:rPr>
              <a:t>ADMIN DASHBOARD: VIEW DATA</a:t>
            </a:r>
            <a:endParaRPr lang="en-ID" sz="2800" b="1" dirty="0">
              <a:solidFill>
                <a:schemeClr val="bg1"/>
              </a:solidFill>
            </a:endParaRPr>
          </a:p>
        </p:txBody>
      </p:sp>
      <p:pic>
        <p:nvPicPr>
          <p:cNvPr id="20" name="Picture 19">
            <a:extLst>
              <a:ext uri="{FF2B5EF4-FFF2-40B4-BE49-F238E27FC236}">
                <a16:creationId xmlns:a16="http://schemas.microsoft.com/office/drawing/2014/main" id="{36C3DB4F-9462-0E57-1D27-DDB191E35A41}"/>
              </a:ext>
            </a:extLst>
          </p:cNvPr>
          <p:cNvPicPr>
            <a:picLocks noChangeAspect="1"/>
          </p:cNvPicPr>
          <p:nvPr/>
        </p:nvPicPr>
        <p:blipFill>
          <a:blip r:embed="rId2"/>
          <a:stretch>
            <a:fillRect/>
          </a:stretch>
        </p:blipFill>
        <p:spPr>
          <a:xfrm>
            <a:off x="5452295" y="1377219"/>
            <a:ext cx="5598270" cy="4888041"/>
          </a:xfrm>
          <a:prstGeom prst="rect">
            <a:avLst/>
          </a:prstGeom>
        </p:spPr>
      </p:pic>
      <p:sp>
        <p:nvSpPr>
          <p:cNvPr id="2" name="TextBox 1">
            <a:extLst>
              <a:ext uri="{FF2B5EF4-FFF2-40B4-BE49-F238E27FC236}">
                <a16:creationId xmlns:a16="http://schemas.microsoft.com/office/drawing/2014/main" id="{A48F4417-F666-867D-6978-F2A65C60DD6D}"/>
              </a:ext>
            </a:extLst>
          </p:cNvPr>
          <p:cNvSpPr txBox="1"/>
          <p:nvPr/>
        </p:nvSpPr>
        <p:spPr>
          <a:xfrm flipH="1">
            <a:off x="333220" y="1458153"/>
            <a:ext cx="4730270"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Info Button will show a modal of user’s biodata, and also their game statistic.</a:t>
            </a:r>
          </a:p>
        </p:txBody>
      </p:sp>
    </p:spTree>
    <p:extLst>
      <p:ext uri="{BB962C8B-B14F-4D97-AF65-F5344CB8AC3E}">
        <p14:creationId xmlns:p14="http://schemas.microsoft.com/office/powerpoint/2010/main" val="1926696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5497915" cy="523220"/>
          </a:xfrm>
          <a:prstGeom prst="rect">
            <a:avLst/>
          </a:prstGeom>
          <a:noFill/>
        </p:spPr>
        <p:txBody>
          <a:bodyPr wrap="none" rtlCol="0">
            <a:spAutoFit/>
          </a:bodyPr>
          <a:lstStyle/>
          <a:p>
            <a:r>
              <a:rPr lang="en-US" sz="2800" b="1" dirty="0">
                <a:solidFill>
                  <a:schemeClr val="bg1"/>
                </a:solidFill>
              </a:rPr>
              <a:t>ADMIN DASHBOARD: UPDATE DATA</a:t>
            </a:r>
            <a:endParaRPr lang="en-ID" sz="2800" b="1" dirty="0">
              <a:solidFill>
                <a:schemeClr val="bg1"/>
              </a:solidFill>
            </a:endParaRPr>
          </a:p>
        </p:txBody>
      </p:sp>
      <p:pic>
        <p:nvPicPr>
          <p:cNvPr id="28" name="Picture 27">
            <a:extLst>
              <a:ext uri="{FF2B5EF4-FFF2-40B4-BE49-F238E27FC236}">
                <a16:creationId xmlns:a16="http://schemas.microsoft.com/office/drawing/2014/main" id="{4B81624F-4C76-05C8-4658-A2A41EA80DCE}"/>
              </a:ext>
            </a:extLst>
          </p:cNvPr>
          <p:cNvPicPr>
            <a:picLocks noChangeAspect="1"/>
          </p:cNvPicPr>
          <p:nvPr/>
        </p:nvPicPr>
        <p:blipFill>
          <a:blip r:embed="rId2"/>
          <a:stretch>
            <a:fillRect/>
          </a:stretch>
        </p:blipFill>
        <p:spPr>
          <a:xfrm>
            <a:off x="594360" y="3017519"/>
            <a:ext cx="10658146" cy="3670129"/>
          </a:xfrm>
          <a:prstGeom prst="rect">
            <a:avLst/>
          </a:prstGeom>
        </p:spPr>
      </p:pic>
      <p:pic>
        <p:nvPicPr>
          <p:cNvPr id="25" name="Picture 24">
            <a:extLst>
              <a:ext uri="{FF2B5EF4-FFF2-40B4-BE49-F238E27FC236}">
                <a16:creationId xmlns:a16="http://schemas.microsoft.com/office/drawing/2014/main" id="{6EF045F5-157A-A10F-6F8D-D391DCB071DF}"/>
              </a:ext>
            </a:extLst>
          </p:cNvPr>
          <p:cNvPicPr>
            <a:picLocks noChangeAspect="1"/>
          </p:cNvPicPr>
          <p:nvPr/>
        </p:nvPicPr>
        <p:blipFill>
          <a:blip r:embed="rId3"/>
          <a:stretch>
            <a:fillRect/>
          </a:stretch>
        </p:blipFill>
        <p:spPr>
          <a:xfrm>
            <a:off x="7111499" y="777134"/>
            <a:ext cx="3575552" cy="3489393"/>
          </a:xfrm>
          <a:prstGeom prst="rect">
            <a:avLst/>
          </a:prstGeom>
        </p:spPr>
      </p:pic>
      <p:sp>
        <p:nvSpPr>
          <p:cNvPr id="2" name="TextBox 1">
            <a:extLst>
              <a:ext uri="{FF2B5EF4-FFF2-40B4-BE49-F238E27FC236}">
                <a16:creationId xmlns:a16="http://schemas.microsoft.com/office/drawing/2014/main" id="{A20AFA1B-22E9-965A-6FD7-CAC7CDD16A06}"/>
              </a:ext>
            </a:extLst>
          </p:cNvPr>
          <p:cNvSpPr txBox="1"/>
          <p:nvPr/>
        </p:nvSpPr>
        <p:spPr>
          <a:xfrm flipH="1">
            <a:off x="333220" y="1378143"/>
            <a:ext cx="5762780" cy="923330"/>
          </a:xfrm>
          <a:prstGeom prst="rect">
            <a:avLst/>
          </a:prstGeom>
          <a:noFill/>
        </p:spPr>
        <p:txBody>
          <a:bodyPr wrap="square" rtlCol="0">
            <a:spAutoFit/>
          </a:bodyPr>
          <a:lstStyle/>
          <a:p>
            <a:pPr marL="285750" indent="-285750">
              <a:buFont typeface="Arial" panose="020B0604020202020204" pitchFamily="34" charset="0"/>
              <a:buChar char="•"/>
            </a:pPr>
            <a:r>
              <a:rPr lang="en-US" dirty="0"/>
              <a:t>Edit Button will show a modal for user filling the form.</a:t>
            </a:r>
          </a:p>
          <a:p>
            <a:pPr marL="285750" indent="-285750">
              <a:buFont typeface="Arial" panose="020B0604020202020204" pitchFamily="34" charset="0"/>
              <a:buChar char="•"/>
            </a:pPr>
            <a:r>
              <a:rPr lang="en-US" dirty="0"/>
              <a:t>Updated data will be shown on dashboard with an alert marking its succeed</a:t>
            </a:r>
          </a:p>
        </p:txBody>
      </p:sp>
    </p:spTree>
    <p:extLst>
      <p:ext uri="{BB962C8B-B14F-4D97-AF65-F5344CB8AC3E}">
        <p14:creationId xmlns:p14="http://schemas.microsoft.com/office/powerpoint/2010/main" val="257128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5393336" cy="523220"/>
          </a:xfrm>
          <a:prstGeom prst="rect">
            <a:avLst/>
          </a:prstGeom>
          <a:noFill/>
        </p:spPr>
        <p:txBody>
          <a:bodyPr wrap="none" rtlCol="0">
            <a:spAutoFit/>
          </a:bodyPr>
          <a:lstStyle/>
          <a:p>
            <a:r>
              <a:rPr lang="en-US" sz="2800" b="1" dirty="0">
                <a:solidFill>
                  <a:schemeClr val="bg1"/>
                </a:solidFill>
              </a:rPr>
              <a:t>ADMIN DASHBOARD: DELETE DATA</a:t>
            </a:r>
            <a:endParaRPr lang="en-ID" sz="2800" b="1" dirty="0">
              <a:solidFill>
                <a:schemeClr val="bg1"/>
              </a:solidFill>
            </a:endParaRPr>
          </a:p>
        </p:txBody>
      </p:sp>
      <p:pic>
        <p:nvPicPr>
          <p:cNvPr id="41" name="Picture 40">
            <a:extLst>
              <a:ext uri="{FF2B5EF4-FFF2-40B4-BE49-F238E27FC236}">
                <a16:creationId xmlns:a16="http://schemas.microsoft.com/office/drawing/2014/main" id="{49AACEE4-F399-048A-5F41-C012A2472101}"/>
              </a:ext>
            </a:extLst>
          </p:cNvPr>
          <p:cNvPicPr>
            <a:picLocks noChangeAspect="1"/>
          </p:cNvPicPr>
          <p:nvPr/>
        </p:nvPicPr>
        <p:blipFill>
          <a:blip r:embed="rId2"/>
          <a:stretch>
            <a:fillRect/>
          </a:stretch>
        </p:blipFill>
        <p:spPr>
          <a:xfrm>
            <a:off x="434341" y="3336238"/>
            <a:ext cx="11064240" cy="3364325"/>
          </a:xfrm>
          <a:prstGeom prst="rect">
            <a:avLst/>
          </a:prstGeom>
        </p:spPr>
      </p:pic>
      <p:pic>
        <p:nvPicPr>
          <p:cNvPr id="39" name="Picture 38">
            <a:extLst>
              <a:ext uri="{FF2B5EF4-FFF2-40B4-BE49-F238E27FC236}">
                <a16:creationId xmlns:a16="http://schemas.microsoft.com/office/drawing/2014/main" id="{8B3F6287-48E6-4581-69AD-0A4ECD8222D0}"/>
              </a:ext>
            </a:extLst>
          </p:cNvPr>
          <p:cNvPicPr>
            <a:picLocks noChangeAspect="1"/>
          </p:cNvPicPr>
          <p:nvPr/>
        </p:nvPicPr>
        <p:blipFill>
          <a:blip r:embed="rId3"/>
          <a:stretch>
            <a:fillRect/>
          </a:stretch>
        </p:blipFill>
        <p:spPr>
          <a:xfrm>
            <a:off x="7509291" y="1080963"/>
            <a:ext cx="4248368" cy="2571882"/>
          </a:xfrm>
          <a:prstGeom prst="rect">
            <a:avLst/>
          </a:prstGeom>
        </p:spPr>
      </p:pic>
      <p:sp>
        <p:nvSpPr>
          <p:cNvPr id="2" name="TextBox 1">
            <a:extLst>
              <a:ext uri="{FF2B5EF4-FFF2-40B4-BE49-F238E27FC236}">
                <a16:creationId xmlns:a16="http://schemas.microsoft.com/office/drawing/2014/main" id="{01AE1E31-6405-270D-7F95-BC59BD7B63E0}"/>
              </a:ext>
            </a:extLst>
          </p:cNvPr>
          <p:cNvSpPr txBox="1"/>
          <p:nvPr/>
        </p:nvSpPr>
        <p:spPr>
          <a:xfrm flipH="1">
            <a:off x="333219" y="1080963"/>
            <a:ext cx="704440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Delete button will show a modal for asking user’s confirmation. </a:t>
            </a:r>
          </a:p>
          <a:p>
            <a:pPr marL="285750" indent="-285750">
              <a:buFont typeface="Arial" panose="020B0604020202020204" pitchFamily="34" charset="0"/>
              <a:buChar char="•"/>
            </a:pPr>
            <a:r>
              <a:rPr lang="en-US" dirty="0"/>
              <a:t>Due to it’s dependencies, if user had played any games, we only delete their biodata table. </a:t>
            </a:r>
          </a:p>
          <a:p>
            <a:pPr marL="285750" indent="-285750">
              <a:buFont typeface="Arial" panose="020B0604020202020204" pitchFamily="34" charset="0"/>
              <a:buChar char="•"/>
            </a:pPr>
            <a:r>
              <a:rPr lang="en-US" dirty="0"/>
              <a:t>But if they haven’t played any, we can delete their whole information. Example in Username#2: Jada, their data is still there, but the biodata is empty. But Username#4: Lily has completely removed.</a:t>
            </a:r>
          </a:p>
          <a:p>
            <a:pPr marL="285750" indent="-285750">
              <a:buFont typeface="Arial" panose="020B0604020202020204" pitchFamily="34" charset="0"/>
              <a:buChar char="•"/>
            </a:pPr>
            <a:r>
              <a:rPr lang="en-US" dirty="0"/>
              <a:t>An alert will be shown to mark its success</a:t>
            </a:r>
          </a:p>
        </p:txBody>
      </p:sp>
    </p:spTree>
    <p:extLst>
      <p:ext uri="{BB962C8B-B14F-4D97-AF65-F5344CB8AC3E}">
        <p14:creationId xmlns:p14="http://schemas.microsoft.com/office/powerpoint/2010/main" val="1014701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3D1B5F-01CE-E5E8-A1D2-19577492DE91}"/>
              </a:ext>
            </a:extLst>
          </p:cNvPr>
          <p:cNvSpPr txBox="1"/>
          <p:nvPr/>
        </p:nvSpPr>
        <p:spPr>
          <a:xfrm>
            <a:off x="3858759" y="3543360"/>
            <a:ext cx="4474495" cy="1569660"/>
          </a:xfrm>
          <a:prstGeom prst="rect">
            <a:avLst/>
          </a:prstGeom>
          <a:noFill/>
        </p:spPr>
        <p:txBody>
          <a:bodyPr wrap="none" rtlCol="0">
            <a:spAutoFit/>
          </a:bodyPr>
          <a:lstStyle/>
          <a:p>
            <a:pPr algn="ctr"/>
            <a:r>
              <a:rPr lang="en-US" sz="9600" dirty="0"/>
              <a:t>LOGOUT</a:t>
            </a:r>
            <a:endParaRPr lang="en-ID" sz="9600" dirty="0"/>
          </a:p>
        </p:txBody>
      </p:sp>
      <p:sp>
        <p:nvSpPr>
          <p:cNvPr id="8" name="Rectangle 7">
            <a:extLst>
              <a:ext uri="{FF2B5EF4-FFF2-40B4-BE49-F238E27FC236}">
                <a16:creationId xmlns:a16="http://schemas.microsoft.com/office/drawing/2014/main" id="{E1574D87-30FE-D4CA-90DC-FC16A9FEAF76}"/>
              </a:ext>
            </a:extLst>
          </p:cNvPr>
          <p:cNvSpPr/>
          <p:nvPr/>
        </p:nvSpPr>
        <p:spPr>
          <a:xfrm>
            <a:off x="0" y="498735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Rectangle 8">
            <a:extLst>
              <a:ext uri="{FF2B5EF4-FFF2-40B4-BE49-F238E27FC236}">
                <a16:creationId xmlns:a16="http://schemas.microsoft.com/office/drawing/2014/main" id="{5885081B-E017-4FB0-3794-A2F00E22A845}"/>
              </a:ext>
            </a:extLst>
          </p:cNvPr>
          <p:cNvSpPr/>
          <p:nvPr/>
        </p:nvSpPr>
        <p:spPr>
          <a:xfrm>
            <a:off x="0" y="342900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293755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1455976" cy="523220"/>
          </a:xfrm>
          <a:prstGeom prst="rect">
            <a:avLst/>
          </a:prstGeom>
          <a:noFill/>
        </p:spPr>
        <p:txBody>
          <a:bodyPr wrap="none" rtlCol="0">
            <a:spAutoFit/>
          </a:bodyPr>
          <a:lstStyle/>
          <a:p>
            <a:r>
              <a:rPr lang="en-US" sz="2800" b="1" dirty="0">
                <a:solidFill>
                  <a:schemeClr val="bg1"/>
                </a:solidFill>
              </a:rPr>
              <a:t>LOGOUT</a:t>
            </a:r>
            <a:endParaRPr lang="en-ID" sz="2800" b="1" dirty="0">
              <a:solidFill>
                <a:schemeClr val="bg1"/>
              </a:solidFill>
            </a:endParaRPr>
          </a:p>
        </p:txBody>
      </p:sp>
      <p:pic>
        <p:nvPicPr>
          <p:cNvPr id="11" name="Picture 10">
            <a:extLst>
              <a:ext uri="{FF2B5EF4-FFF2-40B4-BE49-F238E27FC236}">
                <a16:creationId xmlns:a16="http://schemas.microsoft.com/office/drawing/2014/main" id="{17257CD6-6086-1146-2A33-51149FED9F69}"/>
              </a:ext>
            </a:extLst>
          </p:cNvPr>
          <p:cNvPicPr>
            <a:picLocks noChangeAspect="1"/>
          </p:cNvPicPr>
          <p:nvPr/>
        </p:nvPicPr>
        <p:blipFill>
          <a:blip r:embed="rId2"/>
          <a:stretch>
            <a:fillRect/>
          </a:stretch>
        </p:blipFill>
        <p:spPr>
          <a:xfrm>
            <a:off x="5886126" y="4277296"/>
            <a:ext cx="4379611" cy="1700593"/>
          </a:xfrm>
          <a:prstGeom prst="rect">
            <a:avLst/>
          </a:prstGeom>
        </p:spPr>
      </p:pic>
      <p:pic>
        <p:nvPicPr>
          <p:cNvPr id="17" name="Picture 16">
            <a:extLst>
              <a:ext uri="{FF2B5EF4-FFF2-40B4-BE49-F238E27FC236}">
                <a16:creationId xmlns:a16="http://schemas.microsoft.com/office/drawing/2014/main" id="{9E450567-629A-BE6E-5D31-48BA77E53CC8}"/>
              </a:ext>
            </a:extLst>
          </p:cNvPr>
          <p:cNvPicPr>
            <a:picLocks noChangeAspect="1"/>
          </p:cNvPicPr>
          <p:nvPr/>
        </p:nvPicPr>
        <p:blipFill>
          <a:blip r:embed="rId3"/>
          <a:stretch>
            <a:fillRect/>
          </a:stretch>
        </p:blipFill>
        <p:spPr>
          <a:xfrm>
            <a:off x="5818030" y="2606292"/>
            <a:ext cx="5199771" cy="948438"/>
          </a:xfrm>
          <a:prstGeom prst="rect">
            <a:avLst/>
          </a:prstGeom>
        </p:spPr>
      </p:pic>
      <p:grpSp>
        <p:nvGrpSpPr>
          <p:cNvPr id="6" name="Group 5">
            <a:extLst>
              <a:ext uri="{FF2B5EF4-FFF2-40B4-BE49-F238E27FC236}">
                <a16:creationId xmlns:a16="http://schemas.microsoft.com/office/drawing/2014/main" id="{662C1B78-A976-FF9C-E214-F4BD55DA81F5}"/>
              </a:ext>
            </a:extLst>
          </p:cNvPr>
          <p:cNvGrpSpPr/>
          <p:nvPr/>
        </p:nvGrpSpPr>
        <p:grpSpPr>
          <a:xfrm>
            <a:off x="783502" y="866673"/>
            <a:ext cx="4472985" cy="5196061"/>
            <a:chOff x="783502" y="866673"/>
            <a:chExt cx="4472985" cy="5196061"/>
          </a:xfrm>
        </p:grpSpPr>
        <p:pic>
          <p:nvPicPr>
            <p:cNvPr id="12" name="Picture 11">
              <a:extLst>
                <a:ext uri="{FF2B5EF4-FFF2-40B4-BE49-F238E27FC236}">
                  <a16:creationId xmlns:a16="http://schemas.microsoft.com/office/drawing/2014/main" id="{E1230488-E4C3-EA1A-9DBB-A1919D80AE1C}"/>
                </a:ext>
              </a:extLst>
            </p:cNvPr>
            <p:cNvPicPr>
              <a:picLocks noChangeAspect="1"/>
            </p:cNvPicPr>
            <p:nvPr/>
          </p:nvPicPr>
          <p:blipFill>
            <a:blip r:embed="rId4"/>
            <a:stretch>
              <a:fillRect/>
            </a:stretch>
          </p:blipFill>
          <p:spPr>
            <a:xfrm>
              <a:off x="783502" y="866673"/>
              <a:ext cx="4472985" cy="5196061"/>
            </a:xfrm>
            <a:prstGeom prst="rect">
              <a:avLst/>
            </a:prstGeom>
          </p:spPr>
        </p:pic>
        <p:sp>
          <p:nvSpPr>
            <p:cNvPr id="3" name="Rectangle 2">
              <a:extLst>
                <a:ext uri="{FF2B5EF4-FFF2-40B4-BE49-F238E27FC236}">
                  <a16:creationId xmlns:a16="http://schemas.microsoft.com/office/drawing/2014/main" id="{0794C22C-1135-CA40-537F-19A6F7A6B0A9}"/>
                </a:ext>
              </a:extLst>
            </p:cNvPr>
            <p:cNvSpPr/>
            <p:nvPr/>
          </p:nvSpPr>
          <p:spPr>
            <a:xfrm>
              <a:off x="1097280" y="1040382"/>
              <a:ext cx="1268729" cy="6169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LOGOUT</a:t>
              </a:r>
              <a:endParaRPr lang="en-ID" sz="1400" dirty="0">
                <a:solidFill>
                  <a:sysClr val="windowText" lastClr="000000"/>
                </a:solidFill>
              </a:endParaRPr>
            </a:p>
          </p:txBody>
        </p:sp>
      </p:grpSp>
      <p:pic>
        <p:nvPicPr>
          <p:cNvPr id="8" name="Picture 7">
            <a:extLst>
              <a:ext uri="{FF2B5EF4-FFF2-40B4-BE49-F238E27FC236}">
                <a16:creationId xmlns:a16="http://schemas.microsoft.com/office/drawing/2014/main" id="{A43BAB8C-28A1-1D49-6364-AC607CA4C11D}"/>
              </a:ext>
            </a:extLst>
          </p:cNvPr>
          <p:cNvPicPr>
            <a:picLocks noChangeAspect="1"/>
          </p:cNvPicPr>
          <p:nvPr/>
        </p:nvPicPr>
        <p:blipFill rotWithShape="1">
          <a:blip r:embed="rId5"/>
          <a:srcRect t="57397" r="25086"/>
          <a:stretch/>
        </p:blipFill>
        <p:spPr>
          <a:xfrm>
            <a:off x="5806116" y="1440180"/>
            <a:ext cx="2588940" cy="512342"/>
          </a:xfrm>
          <a:prstGeom prst="rect">
            <a:avLst/>
          </a:prstGeom>
        </p:spPr>
      </p:pic>
      <p:sp>
        <p:nvSpPr>
          <p:cNvPr id="9" name="TextBox 8">
            <a:extLst>
              <a:ext uri="{FF2B5EF4-FFF2-40B4-BE49-F238E27FC236}">
                <a16:creationId xmlns:a16="http://schemas.microsoft.com/office/drawing/2014/main" id="{765D6803-031D-B1AB-7F2D-978CA3B8153D}"/>
              </a:ext>
            </a:extLst>
          </p:cNvPr>
          <p:cNvSpPr txBox="1"/>
          <p:nvPr/>
        </p:nvSpPr>
        <p:spPr>
          <a:xfrm>
            <a:off x="5795170" y="1023468"/>
            <a:ext cx="2016962" cy="369332"/>
          </a:xfrm>
          <a:prstGeom prst="rect">
            <a:avLst/>
          </a:prstGeom>
          <a:noFill/>
        </p:spPr>
        <p:txBody>
          <a:bodyPr wrap="none" rtlCol="0">
            <a:spAutoFit/>
          </a:bodyPr>
          <a:lstStyle/>
          <a:p>
            <a:r>
              <a:rPr lang="en-US" dirty="0" err="1"/>
              <a:t>Superadmin</a:t>
            </a:r>
            <a:r>
              <a:rPr lang="en-US" dirty="0"/>
              <a:t> Logout</a:t>
            </a:r>
            <a:endParaRPr lang="en-ID" dirty="0"/>
          </a:p>
        </p:txBody>
      </p:sp>
      <p:sp>
        <p:nvSpPr>
          <p:cNvPr id="10" name="TextBox 9">
            <a:extLst>
              <a:ext uri="{FF2B5EF4-FFF2-40B4-BE49-F238E27FC236}">
                <a16:creationId xmlns:a16="http://schemas.microsoft.com/office/drawing/2014/main" id="{8165C009-C019-FC36-03F1-4638D9264292}"/>
              </a:ext>
            </a:extLst>
          </p:cNvPr>
          <p:cNvSpPr txBox="1"/>
          <p:nvPr/>
        </p:nvSpPr>
        <p:spPr>
          <a:xfrm>
            <a:off x="5787550" y="2215998"/>
            <a:ext cx="1317990" cy="369332"/>
          </a:xfrm>
          <a:prstGeom prst="rect">
            <a:avLst/>
          </a:prstGeom>
          <a:noFill/>
        </p:spPr>
        <p:txBody>
          <a:bodyPr wrap="none" rtlCol="0">
            <a:spAutoFit/>
          </a:bodyPr>
          <a:lstStyle/>
          <a:p>
            <a:r>
              <a:rPr lang="en-US" dirty="0"/>
              <a:t>User Logout</a:t>
            </a:r>
            <a:endParaRPr lang="en-ID" dirty="0"/>
          </a:p>
        </p:txBody>
      </p:sp>
      <p:sp>
        <p:nvSpPr>
          <p:cNvPr id="13" name="TextBox 12">
            <a:extLst>
              <a:ext uri="{FF2B5EF4-FFF2-40B4-BE49-F238E27FC236}">
                <a16:creationId xmlns:a16="http://schemas.microsoft.com/office/drawing/2014/main" id="{1273AC32-9DA4-8D2F-CFB9-05A2ED83B10F}"/>
              </a:ext>
            </a:extLst>
          </p:cNvPr>
          <p:cNvSpPr txBox="1"/>
          <p:nvPr/>
        </p:nvSpPr>
        <p:spPr>
          <a:xfrm>
            <a:off x="5886126" y="3885252"/>
            <a:ext cx="1489510" cy="369332"/>
          </a:xfrm>
          <a:prstGeom prst="rect">
            <a:avLst/>
          </a:prstGeom>
          <a:noFill/>
        </p:spPr>
        <p:txBody>
          <a:bodyPr wrap="none" rtlCol="0">
            <a:spAutoFit/>
          </a:bodyPr>
          <a:lstStyle/>
          <a:p>
            <a:r>
              <a:rPr lang="en-US" dirty="0"/>
              <a:t>Logout Modal</a:t>
            </a:r>
            <a:endParaRPr lang="en-ID" dirty="0"/>
          </a:p>
        </p:txBody>
      </p:sp>
    </p:spTree>
    <p:extLst>
      <p:ext uri="{BB962C8B-B14F-4D97-AF65-F5344CB8AC3E}">
        <p14:creationId xmlns:p14="http://schemas.microsoft.com/office/powerpoint/2010/main" val="952139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3D1B5F-01CE-E5E8-A1D2-19577492DE91}"/>
              </a:ext>
            </a:extLst>
          </p:cNvPr>
          <p:cNvSpPr txBox="1"/>
          <p:nvPr/>
        </p:nvSpPr>
        <p:spPr>
          <a:xfrm>
            <a:off x="243481" y="3543360"/>
            <a:ext cx="11705064" cy="1569660"/>
          </a:xfrm>
          <a:prstGeom prst="rect">
            <a:avLst/>
          </a:prstGeom>
          <a:noFill/>
        </p:spPr>
        <p:txBody>
          <a:bodyPr wrap="none" rtlCol="0">
            <a:spAutoFit/>
          </a:bodyPr>
          <a:lstStyle/>
          <a:p>
            <a:pPr algn="ctr"/>
            <a:r>
              <a:rPr lang="en-US" sz="9600" dirty="0"/>
              <a:t>CHALLENGE CHECKLIST</a:t>
            </a:r>
            <a:endParaRPr lang="en-ID" sz="9600" dirty="0"/>
          </a:p>
        </p:txBody>
      </p:sp>
      <p:sp>
        <p:nvSpPr>
          <p:cNvPr id="8" name="Rectangle 7">
            <a:extLst>
              <a:ext uri="{FF2B5EF4-FFF2-40B4-BE49-F238E27FC236}">
                <a16:creationId xmlns:a16="http://schemas.microsoft.com/office/drawing/2014/main" id="{E1574D87-30FE-D4CA-90DC-FC16A9FEAF76}"/>
              </a:ext>
            </a:extLst>
          </p:cNvPr>
          <p:cNvSpPr/>
          <p:nvPr/>
        </p:nvSpPr>
        <p:spPr>
          <a:xfrm>
            <a:off x="0" y="498735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Rectangle 8">
            <a:extLst>
              <a:ext uri="{FF2B5EF4-FFF2-40B4-BE49-F238E27FC236}">
                <a16:creationId xmlns:a16="http://schemas.microsoft.com/office/drawing/2014/main" id="{5885081B-E017-4FB0-3794-A2F00E22A845}"/>
              </a:ext>
            </a:extLst>
          </p:cNvPr>
          <p:cNvSpPr/>
          <p:nvPr/>
        </p:nvSpPr>
        <p:spPr>
          <a:xfrm>
            <a:off x="0" y="342900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2687545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1751633" cy="523220"/>
          </a:xfrm>
          <a:prstGeom prst="rect">
            <a:avLst/>
          </a:prstGeom>
          <a:noFill/>
        </p:spPr>
        <p:txBody>
          <a:bodyPr wrap="none" rtlCol="0">
            <a:spAutoFit/>
          </a:bodyPr>
          <a:lstStyle/>
          <a:p>
            <a:r>
              <a:rPr lang="en-US" sz="2800" b="1" dirty="0">
                <a:solidFill>
                  <a:schemeClr val="bg1"/>
                </a:solidFill>
              </a:rPr>
              <a:t>CHECKLIST</a:t>
            </a:r>
            <a:endParaRPr lang="en-ID" sz="2800" b="1" dirty="0">
              <a:solidFill>
                <a:schemeClr val="bg1"/>
              </a:solidFill>
            </a:endParaRPr>
          </a:p>
        </p:txBody>
      </p:sp>
      <p:graphicFrame>
        <p:nvGraphicFramePr>
          <p:cNvPr id="2" name="Table 6">
            <a:extLst>
              <a:ext uri="{FF2B5EF4-FFF2-40B4-BE49-F238E27FC236}">
                <a16:creationId xmlns:a16="http://schemas.microsoft.com/office/drawing/2014/main" id="{66958119-E5D3-7741-0F7C-D04521A977C1}"/>
              </a:ext>
            </a:extLst>
          </p:cNvPr>
          <p:cNvGraphicFramePr>
            <a:graphicFrameLocks noGrp="1"/>
          </p:cNvGraphicFramePr>
          <p:nvPr>
            <p:extLst>
              <p:ext uri="{D42A27DB-BD31-4B8C-83A1-F6EECF244321}">
                <p14:modId xmlns:p14="http://schemas.microsoft.com/office/powerpoint/2010/main" val="2348680716"/>
              </p:ext>
            </p:extLst>
          </p:nvPr>
        </p:nvGraphicFramePr>
        <p:xfrm>
          <a:off x="411480" y="925406"/>
          <a:ext cx="11299699" cy="4394200"/>
        </p:xfrm>
        <a:graphic>
          <a:graphicData uri="http://schemas.openxmlformats.org/drawingml/2006/table">
            <a:tbl>
              <a:tblPr firstRow="1" bandRow="1">
                <a:tableStyleId>{5940675A-B579-460E-94D1-54222C63F5DA}</a:tableStyleId>
              </a:tblPr>
              <a:tblGrid>
                <a:gridCol w="3268980">
                  <a:extLst>
                    <a:ext uri="{9D8B030D-6E8A-4147-A177-3AD203B41FA5}">
                      <a16:colId xmlns:a16="http://schemas.microsoft.com/office/drawing/2014/main" val="4283710480"/>
                    </a:ext>
                  </a:extLst>
                </a:gridCol>
                <a:gridCol w="6526530">
                  <a:extLst>
                    <a:ext uri="{9D8B030D-6E8A-4147-A177-3AD203B41FA5}">
                      <a16:colId xmlns:a16="http://schemas.microsoft.com/office/drawing/2014/main" val="1480731928"/>
                    </a:ext>
                  </a:extLst>
                </a:gridCol>
                <a:gridCol w="1504189">
                  <a:extLst>
                    <a:ext uri="{9D8B030D-6E8A-4147-A177-3AD203B41FA5}">
                      <a16:colId xmlns:a16="http://schemas.microsoft.com/office/drawing/2014/main" val="3658413246"/>
                    </a:ext>
                  </a:extLst>
                </a:gridCol>
              </a:tblGrid>
              <a:tr h="370840">
                <a:tc>
                  <a:txBody>
                    <a:bodyPr/>
                    <a:lstStyle/>
                    <a:p>
                      <a:pPr algn="ctr"/>
                      <a:r>
                        <a:rPr lang="en-US" b="1" dirty="0">
                          <a:solidFill>
                            <a:schemeClr val="bg1"/>
                          </a:solidFill>
                        </a:rPr>
                        <a:t>REQUEST</a:t>
                      </a:r>
                      <a:endParaRPr lang="en-ID" b="1" dirty="0">
                        <a:solidFill>
                          <a:schemeClr val="bg1"/>
                        </a:solidFill>
                      </a:endParaRPr>
                    </a:p>
                  </a:txBody>
                  <a:tcPr>
                    <a:solidFill>
                      <a:schemeClr val="bg2">
                        <a:lumMod val="50000"/>
                      </a:schemeClr>
                    </a:solidFill>
                  </a:tcPr>
                </a:tc>
                <a:tc>
                  <a:txBody>
                    <a:bodyPr/>
                    <a:lstStyle/>
                    <a:p>
                      <a:pPr algn="ctr"/>
                      <a:r>
                        <a:rPr lang="en-US" b="1" dirty="0">
                          <a:solidFill>
                            <a:schemeClr val="bg1"/>
                          </a:solidFill>
                        </a:rPr>
                        <a:t>APPLICATION</a:t>
                      </a:r>
                      <a:endParaRPr lang="en-ID" b="1" dirty="0">
                        <a:solidFill>
                          <a:schemeClr val="bg1"/>
                        </a:solidFill>
                      </a:endParaRPr>
                    </a:p>
                  </a:txBody>
                  <a:tcPr>
                    <a:solidFill>
                      <a:schemeClr val="bg2">
                        <a:lumMod val="50000"/>
                      </a:schemeClr>
                    </a:solidFill>
                  </a:tcPr>
                </a:tc>
                <a:tc>
                  <a:txBody>
                    <a:bodyPr/>
                    <a:lstStyle/>
                    <a:p>
                      <a:pPr algn="ctr"/>
                      <a:r>
                        <a:rPr lang="en-US" b="1" dirty="0">
                          <a:solidFill>
                            <a:schemeClr val="bg1"/>
                          </a:solidFill>
                        </a:rPr>
                        <a:t>CHECKLIST</a:t>
                      </a:r>
                      <a:endParaRPr lang="en-ID" b="1" dirty="0">
                        <a:solidFill>
                          <a:schemeClr val="bg1"/>
                        </a:solidFill>
                      </a:endParaRPr>
                    </a:p>
                  </a:txBody>
                  <a:tcPr>
                    <a:solidFill>
                      <a:schemeClr val="bg2">
                        <a:lumMod val="50000"/>
                      </a:schemeClr>
                    </a:solidFill>
                  </a:tcPr>
                </a:tc>
                <a:extLst>
                  <a:ext uri="{0D108BD9-81ED-4DB2-BD59-A6C34878D82A}">
                    <a16:rowId xmlns:a16="http://schemas.microsoft.com/office/drawing/2014/main" val="1284563088"/>
                  </a:ext>
                </a:extLst>
              </a:tr>
              <a:tr h="370840">
                <a:tc>
                  <a:txBody>
                    <a:bodyPr/>
                    <a:lstStyle/>
                    <a:p>
                      <a:r>
                        <a:rPr lang="en-US" dirty="0"/>
                        <a:t>Apply Design Pattern MVC &amp; MRC and apply template engine</a:t>
                      </a:r>
                      <a:endParaRPr lang="en-ID" dirty="0"/>
                    </a:p>
                  </a:txBody>
                  <a:tcPr/>
                </a:tc>
                <a:tc>
                  <a:txBody>
                    <a:bodyPr/>
                    <a:lstStyle/>
                    <a:p>
                      <a:pPr marL="0" indent="0">
                        <a:buFont typeface="Arial" panose="020B0604020202020204" pitchFamily="34" charset="0"/>
                        <a:buNone/>
                      </a:pPr>
                      <a:r>
                        <a:rPr lang="en-US" dirty="0"/>
                        <a:t>Already using Models, Views, Controllers, and Routers configuration</a:t>
                      </a:r>
                      <a:endParaRPr lang="en-ID" dirty="0"/>
                    </a:p>
                  </a:txBody>
                  <a:tcPr/>
                </a:tc>
                <a:tc>
                  <a:txBody>
                    <a:bodyPr/>
                    <a:lstStyle/>
                    <a:p>
                      <a:r>
                        <a:rPr lang="en-ID" sz="2000" dirty="0">
                          <a:sym typeface="Webdings" panose="05030102010509060703" pitchFamily="18" charset="2"/>
                        </a:rPr>
                        <a:t></a:t>
                      </a:r>
                      <a:endParaRPr lang="en-ID" dirty="0"/>
                    </a:p>
                  </a:txBody>
                  <a:tcPr/>
                </a:tc>
                <a:extLst>
                  <a:ext uri="{0D108BD9-81ED-4DB2-BD59-A6C34878D82A}">
                    <a16:rowId xmlns:a16="http://schemas.microsoft.com/office/drawing/2014/main" val="154026356"/>
                  </a:ext>
                </a:extLst>
              </a:tr>
              <a:tr h="370840">
                <a:tc>
                  <a:txBody>
                    <a:bodyPr/>
                    <a:lstStyle/>
                    <a:p>
                      <a:r>
                        <a:rPr lang="en-US" dirty="0"/>
                        <a:t>Apply Asynchronous process</a:t>
                      </a:r>
                      <a:endParaRPr lang="en-ID" dirty="0"/>
                    </a:p>
                  </a:txBody>
                  <a:tcPr/>
                </a:tc>
                <a:tc>
                  <a:txBody>
                    <a:bodyPr/>
                    <a:lstStyle/>
                    <a:p>
                      <a:pPr marL="0" indent="0">
                        <a:buFont typeface="Arial" panose="020B0604020202020204" pitchFamily="34" charset="0"/>
                        <a:buNone/>
                      </a:pPr>
                      <a:r>
                        <a:rPr lang="en-US" dirty="0"/>
                        <a:t>Async-await is used for two process that have dependencies.</a:t>
                      </a:r>
                    </a:p>
                    <a:p>
                      <a:pPr marL="0" indent="0">
                        <a:buFont typeface="Arial" panose="020B0604020202020204" pitchFamily="34" charset="0"/>
                        <a:buNone/>
                      </a:pPr>
                      <a:r>
                        <a:rPr lang="en-US" dirty="0" err="1"/>
                        <a:t>setTimeout</a:t>
                      </a:r>
                      <a:r>
                        <a:rPr lang="en-US" dirty="0"/>
                        <a:t>() is used if there two process that have dependencies, and give delay to ensure first process is completely done.</a:t>
                      </a:r>
                    </a:p>
                    <a:p>
                      <a:pPr marL="0" indent="0">
                        <a:buFont typeface="Arial" panose="020B0604020202020204" pitchFamily="34" charset="0"/>
                        <a:buNone/>
                      </a:pPr>
                      <a:r>
                        <a:rPr lang="en-US" dirty="0" err="1"/>
                        <a:t>setInterval</a:t>
                      </a:r>
                      <a:r>
                        <a:rPr lang="en-US" dirty="0"/>
                        <a:t>() is used for looping process</a:t>
                      </a:r>
                    </a:p>
                    <a:p>
                      <a:pPr marL="0" indent="0">
                        <a:buFont typeface="Arial" panose="020B0604020202020204" pitchFamily="34" charset="0"/>
                        <a:buNone/>
                      </a:pPr>
                      <a:r>
                        <a:rPr lang="en-US" dirty="0"/>
                        <a:t>Sync process is used for two process that didn’t have dependencies </a:t>
                      </a:r>
                      <a:endParaRPr lang="en-ID" dirty="0"/>
                    </a:p>
                  </a:txBody>
                  <a:tcPr/>
                </a:tc>
                <a:tc>
                  <a:txBody>
                    <a:bodyPr/>
                    <a:lstStyle/>
                    <a:p>
                      <a:r>
                        <a:rPr lang="en-ID" sz="1800" dirty="0">
                          <a:sym typeface="Webdings" panose="05030102010509060703" pitchFamily="18" charset="2"/>
                        </a:rPr>
                        <a:t></a:t>
                      </a:r>
                      <a:endParaRPr lang="en-ID" dirty="0"/>
                    </a:p>
                  </a:txBody>
                  <a:tcPr/>
                </a:tc>
                <a:extLst>
                  <a:ext uri="{0D108BD9-81ED-4DB2-BD59-A6C34878D82A}">
                    <a16:rowId xmlns:a16="http://schemas.microsoft.com/office/drawing/2014/main" val="2820441350"/>
                  </a:ext>
                </a:extLst>
              </a:tr>
              <a:tr h="370840">
                <a:tc>
                  <a:txBody>
                    <a:bodyPr/>
                    <a:lstStyle/>
                    <a:p>
                      <a:r>
                        <a:rPr lang="en-US" dirty="0"/>
                        <a:t>Authorization and Authentication</a:t>
                      </a:r>
                      <a:endParaRPr lang="en-ID" dirty="0"/>
                    </a:p>
                  </a:txBody>
                  <a:tcPr/>
                </a:tc>
                <a:tc>
                  <a:txBody>
                    <a:bodyPr/>
                    <a:lstStyle/>
                    <a:p>
                      <a:r>
                        <a:rPr lang="en-US" dirty="0"/>
                        <a:t>Applied using JWT token + cookies</a:t>
                      </a:r>
                      <a:endParaRPr lang="en-ID" dirty="0"/>
                    </a:p>
                  </a:txBody>
                  <a:tcPr/>
                </a:tc>
                <a:tc>
                  <a:txBody>
                    <a:bodyPr/>
                    <a:lstStyle/>
                    <a:p>
                      <a:r>
                        <a:rPr lang="en-ID" sz="1800" dirty="0">
                          <a:sym typeface="Webdings" panose="05030102010509060703" pitchFamily="18" charset="2"/>
                        </a:rPr>
                        <a:t></a:t>
                      </a:r>
                      <a:endParaRPr lang="en-ID" dirty="0"/>
                    </a:p>
                  </a:txBody>
                  <a:tcPr/>
                </a:tc>
                <a:extLst>
                  <a:ext uri="{0D108BD9-81ED-4DB2-BD59-A6C34878D82A}">
                    <a16:rowId xmlns:a16="http://schemas.microsoft.com/office/drawing/2014/main" val="4155683394"/>
                  </a:ext>
                </a:extLst>
              </a:tr>
              <a:tr h="370840">
                <a:tc>
                  <a:txBody>
                    <a:bodyPr/>
                    <a:lstStyle/>
                    <a:p>
                      <a:r>
                        <a:rPr lang="en-US" dirty="0"/>
                        <a:t>Two players can join a room and play games</a:t>
                      </a:r>
                      <a:endParaRPr lang="en-ID" dirty="0"/>
                    </a:p>
                  </a:txBody>
                  <a:tcPr/>
                </a:tc>
                <a:tc>
                  <a:txBody>
                    <a:bodyPr/>
                    <a:lstStyle/>
                    <a:p>
                      <a:pPr marL="0" indent="0">
                        <a:buFont typeface="Arial" panose="020B0604020202020204" pitchFamily="34" charset="0"/>
                        <a:buNone/>
                      </a:pPr>
                      <a:r>
                        <a:rPr lang="en-US" dirty="0"/>
                        <a:t>Works, but with several limitation of error handling</a:t>
                      </a:r>
                      <a:endParaRPr lang="en-ID" dirty="0"/>
                    </a:p>
                  </a:txBody>
                  <a:tcPr/>
                </a:tc>
                <a:tc>
                  <a:txBody>
                    <a:bodyPr/>
                    <a:lstStyle/>
                    <a:p>
                      <a:r>
                        <a:rPr lang="en-ID" sz="1800" dirty="0">
                          <a:sym typeface="Webdings" panose="05030102010509060703" pitchFamily="18" charset="2"/>
                        </a:rPr>
                        <a:t></a:t>
                      </a:r>
                      <a:endParaRPr lang="en-ID" dirty="0"/>
                    </a:p>
                  </a:txBody>
                  <a:tcPr/>
                </a:tc>
                <a:extLst>
                  <a:ext uri="{0D108BD9-81ED-4DB2-BD59-A6C34878D82A}">
                    <a16:rowId xmlns:a16="http://schemas.microsoft.com/office/drawing/2014/main" val="3365896337"/>
                  </a:ext>
                </a:extLst>
              </a:tr>
              <a:tr h="370840">
                <a:tc>
                  <a:txBody>
                    <a:bodyPr/>
                    <a:lstStyle/>
                    <a:p>
                      <a:r>
                        <a:rPr lang="en-US" dirty="0"/>
                        <a:t>Players can see game result</a:t>
                      </a:r>
                      <a:endParaRPr lang="en-ID" dirty="0"/>
                    </a:p>
                  </a:txBody>
                  <a:tcPr/>
                </a:tc>
                <a:tc>
                  <a:txBody>
                    <a:bodyPr/>
                    <a:lstStyle/>
                    <a:p>
                      <a:pPr marL="0" indent="0">
                        <a:buFont typeface="Arial" panose="020B0604020202020204" pitchFamily="34" charset="0"/>
                        <a:buNone/>
                      </a:pPr>
                      <a:r>
                        <a:rPr lang="en-US" dirty="0"/>
                        <a:t>Player can see the latest game result after game over, or see the historical list on Profile page</a:t>
                      </a:r>
                      <a:endParaRPr lang="en-ID"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800" dirty="0">
                          <a:sym typeface="Webdings" panose="05030102010509060703" pitchFamily="18" charset="2"/>
                        </a:rPr>
                        <a:t></a:t>
                      </a:r>
                      <a:endParaRPr lang="en-ID" dirty="0"/>
                    </a:p>
                  </a:txBody>
                  <a:tcPr/>
                </a:tc>
                <a:extLst>
                  <a:ext uri="{0D108BD9-81ED-4DB2-BD59-A6C34878D82A}">
                    <a16:rowId xmlns:a16="http://schemas.microsoft.com/office/drawing/2014/main" val="201640267"/>
                  </a:ext>
                </a:extLst>
              </a:tr>
            </a:tbl>
          </a:graphicData>
        </a:graphic>
      </p:graphicFrame>
    </p:spTree>
    <p:extLst>
      <p:ext uri="{BB962C8B-B14F-4D97-AF65-F5344CB8AC3E}">
        <p14:creationId xmlns:p14="http://schemas.microsoft.com/office/powerpoint/2010/main" val="301434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2300117" cy="523220"/>
          </a:xfrm>
          <a:prstGeom prst="rect">
            <a:avLst/>
          </a:prstGeom>
          <a:noFill/>
        </p:spPr>
        <p:txBody>
          <a:bodyPr wrap="none" rtlCol="0">
            <a:spAutoFit/>
          </a:bodyPr>
          <a:lstStyle/>
          <a:p>
            <a:r>
              <a:rPr lang="en-US" sz="2800" b="1" dirty="0">
                <a:solidFill>
                  <a:schemeClr val="bg1"/>
                </a:solidFill>
              </a:rPr>
              <a:t>INSTALLATION</a:t>
            </a:r>
            <a:endParaRPr lang="en-ID" sz="2800" b="1" dirty="0">
              <a:solidFill>
                <a:schemeClr val="bg1"/>
              </a:solidFill>
            </a:endParaRPr>
          </a:p>
        </p:txBody>
      </p:sp>
      <p:graphicFrame>
        <p:nvGraphicFramePr>
          <p:cNvPr id="6" name="Table 6">
            <a:extLst>
              <a:ext uri="{FF2B5EF4-FFF2-40B4-BE49-F238E27FC236}">
                <a16:creationId xmlns:a16="http://schemas.microsoft.com/office/drawing/2014/main" id="{41655119-0A7B-4C39-B0BE-45A85FBA8EAD}"/>
              </a:ext>
            </a:extLst>
          </p:cNvPr>
          <p:cNvGraphicFramePr>
            <a:graphicFrameLocks noGrp="1"/>
          </p:cNvGraphicFramePr>
          <p:nvPr>
            <p:extLst>
              <p:ext uri="{D42A27DB-BD31-4B8C-83A1-F6EECF244321}">
                <p14:modId xmlns:p14="http://schemas.microsoft.com/office/powerpoint/2010/main" val="2680702782"/>
              </p:ext>
            </p:extLst>
          </p:nvPr>
        </p:nvGraphicFramePr>
        <p:xfrm>
          <a:off x="411480" y="925406"/>
          <a:ext cx="11299699" cy="5318760"/>
        </p:xfrm>
        <a:graphic>
          <a:graphicData uri="http://schemas.openxmlformats.org/drawingml/2006/table">
            <a:tbl>
              <a:tblPr firstRow="1" bandRow="1">
                <a:tableStyleId>{5940675A-B579-460E-94D1-54222C63F5DA}</a:tableStyleId>
              </a:tblPr>
              <a:tblGrid>
                <a:gridCol w="3097530">
                  <a:extLst>
                    <a:ext uri="{9D8B030D-6E8A-4147-A177-3AD203B41FA5}">
                      <a16:colId xmlns:a16="http://schemas.microsoft.com/office/drawing/2014/main" val="4283710480"/>
                    </a:ext>
                  </a:extLst>
                </a:gridCol>
                <a:gridCol w="6697980">
                  <a:extLst>
                    <a:ext uri="{9D8B030D-6E8A-4147-A177-3AD203B41FA5}">
                      <a16:colId xmlns:a16="http://schemas.microsoft.com/office/drawing/2014/main" val="1480731928"/>
                    </a:ext>
                  </a:extLst>
                </a:gridCol>
                <a:gridCol w="1504189">
                  <a:extLst>
                    <a:ext uri="{9D8B030D-6E8A-4147-A177-3AD203B41FA5}">
                      <a16:colId xmlns:a16="http://schemas.microsoft.com/office/drawing/2014/main" val="3658413246"/>
                    </a:ext>
                  </a:extLst>
                </a:gridCol>
              </a:tblGrid>
              <a:tr h="370840">
                <a:tc>
                  <a:txBody>
                    <a:bodyPr/>
                    <a:lstStyle/>
                    <a:p>
                      <a:pPr algn="ctr"/>
                      <a:r>
                        <a:rPr lang="en-US" b="1" dirty="0">
                          <a:solidFill>
                            <a:schemeClr val="bg1"/>
                          </a:solidFill>
                        </a:rPr>
                        <a:t>ACTIONS</a:t>
                      </a:r>
                      <a:endParaRPr lang="en-ID" b="1" dirty="0">
                        <a:solidFill>
                          <a:schemeClr val="bg1"/>
                        </a:solidFill>
                      </a:endParaRPr>
                    </a:p>
                  </a:txBody>
                  <a:tcPr>
                    <a:solidFill>
                      <a:schemeClr val="bg2">
                        <a:lumMod val="50000"/>
                      </a:schemeClr>
                    </a:solidFill>
                  </a:tcPr>
                </a:tc>
                <a:tc>
                  <a:txBody>
                    <a:bodyPr/>
                    <a:lstStyle/>
                    <a:p>
                      <a:pPr algn="ctr"/>
                      <a:r>
                        <a:rPr lang="en-US" b="1" dirty="0">
                          <a:solidFill>
                            <a:schemeClr val="bg1"/>
                          </a:solidFill>
                        </a:rPr>
                        <a:t>DESCRIPTION</a:t>
                      </a:r>
                      <a:endParaRPr lang="en-ID" b="1" dirty="0">
                        <a:solidFill>
                          <a:schemeClr val="bg1"/>
                        </a:solidFill>
                      </a:endParaRPr>
                    </a:p>
                  </a:txBody>
                  <a:tcPr>
                    <a:solidFill>
                      <a:schemeClr val="bg2">
                        <a:lumMod val="50000"/>
                      </a:schemeClr>
                    </a:solidFill>
                  </a:tcPr>
                </a:tc>
                <a:tc>
                  <a:txBody>
                    <a:bodyPr/>
                    <a:lstStyle/>
                    <a:p>
                      <a:pPr algn="ctr"/>
                      <a:r>
                        <a:rPr lang="en-US" b="1" dirty="0">
                          <a:solidFill>
                            <a:schemeClr val="bg1"/>
                          </a:solidFill>
                        </a:rPr>
                        <a:t>CHECKLIST</a:t>
                      </a:r>
                      <a:endParaRPr lang="en-ID" b="1" dirty="0">
                        <a:solidFill>
                          <a:schemeClr val="bg1"/>
                        </a:solidFill>
                      </a:endParaRPr>
                    </a:p>
                  </a:txBody>
                  <a:tcPr>
                    <a:solidFill>
                      <a:schemeClr val="bg2">
                        <a:lumMod val="50000"/>
                      </a:schemeClr>
                    </a:solidFill>
                  </a:tcPr>
                </a:tc>
                <a:extLst>
                  <a:ext uri="{0D108BD9-81ED-4DB2-BD59-A6C34878D82A}">
                    <a16:rowId xmlns:a16="http://schemas.microsoft.com/office/drawing/2014/main" val="1284563088"/>
                  </a:ext>
                </a:extLst>
              </a:tr>
              <a:tr h="370840">
                <a:tc>
                  <a:txBody>
                    <a:bodyPr/>
                    <a:lstStyle/>
                    <a:p>
                      <a:r>
                        <a:rPr lang="en-US" dirty="0"/>
                        <a:t>Initiate workspace using boiler plate</a:t>
                      </a:r>
                      <a:endParaRPr lang="en-ID" dirty="0"/>
                    </a:p>
                  </a:txBody>
                  <a:tcPr/>
                </a:tc>
                <a:tc>
                  <a:txBody>
                    <a:bodyPr/>
                    <a:lstStyle/>
                    <a:p>
                      <a:pPr marL="285750" indent="-285750">
                        <a:buFont typeface="Arial" panose="020B0604020202020204" pitchFamily="34" charset="0"/>
                        <a:buChar char="•"/>
                      </a:pPr>
                      <a:r>
                        <a:rPr lang="en-ID" dirty="0" err="1"/>
                        <a:t>npm</a:t>
                      </a:r>
                      <a:r>
                        <a:rPr lang="en-ID" dirty="0"/>
                        <a:t> install -g express-generator </a:t>
                      </a:r>
                    </a:p>
                    <a:p>
                      <a:pPr marL="285750" indent="-285750">
                        <a:buFont typeface="Arial" panose="020B0604020202020204" pitchFamily="34" charset="0"/>
                        <a:buChar char="•"/>
                      </a:pPr>
                      <a:r>
                        <a:rPr lang="en-US" dirty="0" err="1"/>
                        <a:t>npx</a:t>
                      </a:r>
                      <a:r>
                        <a:rPr lang="en-US" dirty="0"/>
                        <a:t> express --view </a:t>
                      </a:r>
                      <a:r>
                        <a:rPr lang="en-US" dirty="0" err="1"/>
                        <a:t>ejs</a:t>
                      </a:r>
                      <a:r>
                        <a:rPr lang="en-US" dirty="0"/>
                        <a:t> --git fsw_ch07</a:t>
                      </a:r>
                      <a:endParaRPr lang="en-ID" dirty="0"/>
                    </a:p>
                  </a:txBody>
                  <a:tcPr/>
                </a:tc>
                <a:tc>
                  <a:txBody>
                    <a:bodyPr/>
                    <a:lstStyle/>
                    <a:p>
                      <a:r>
                        <a:rPr lang="en-ID" sz="2000" dirty="0">
                          <a:sym typeface="Webdings" panose="05030102010509060703" pitchFamily="18" charset="2"/>
                        </a:rPr>
                        <a:t></a:t>
                      </a:r>
                      <a:endParaRPr lang="en-ID" dirty="0"/>
                    </a:p>
                  </a:txBody>
                  <a:tcPr/>
                </a:tc>
                <a:extLst>
                  <a:ext uri="{0D108BD9-81ED-4DB2-BD59-A6C34878D82A}">
                    <a16:rowId xmlns:a16="http://schemas.microsoft.com/office/drawing/2014/main" val="154026356"/>
                  </a:ext>
                </a:extLst>
              </a:tr>
              <a:tr h="370840">
                <a:tc>
                  <a:txBody>
                    <a:bodyPr/>
                    <a:lstStyle/>
                    <a:p>
                      <a:r>
                        <a:rPr lang="en-US" dirty="0"/>
                        <a:t>Install dependencies</a:t>
                      </a:r>
                      <a:endParaRPr lang="en-ID" dirty="0"/>
                    </a:p>
                  </a:txBody>
                  <a:tcPr/>
                </a:tc>
                <a:tc>
                  <a:txBody>
                    <a:bodyPr/>
                    <a:lstStyle/>
                    <a:p>
                      <a:pPr marL="285750" indent="-285750">
                        <a:buFont typeface="Arial" panose="020B0604020202020204" pitchFamily="34" charset="0"/>
                        <a:buChar char="•"/>
                      </a:pPr>
                      <a:r>
                        <a:rPr lang="en-ID" dirty="0" err="1"/>
                        <a:t>npm</a:t>
                      </a:r>
                      <a:r>
                        <a:rPr lang="en-ID" dirty="0"/>
                        <a:t> install (to install existing dependencies)</a:t>
                      </a:r>
                    </a:p>
                    <a:p>
                      <a:pPr marL="285750" indent="-285750">
                        <a:buFont typeface="Arial" panose="020B0604020202020204" pitchFamily="34" charset="0"/>
                        <a:buChar char="•"/>
                      </a:pPr>
                      <a:r>
                        <a:rPr lang="en-ID" dirty="0" err="1"/>
                        <a:t>npm</a:t>
                      </a:r>
                      <a:r>
                        <a:rPr lang="en-ID" dirty="0"/>
                        <a:t> install crypto-</a:t>
                      </a:r>
                      <a:r>
                        <a:rPr lang="en-ID" dirty="0" err="1"/>
                        <a:t>js</a:t>
                      </a:r>
                      <a:r>
                        <a:rPr lang="en-ID" dirty="0"/>
                        <a:t> formidable </a:t>
                      </a:r>
                      <a:r>
                        <a:rPr lang="en-ID" dirty="0" err="1"/>
                        <a:t>jquery</a:t>
                      </a:r>
                      <a:r>
                        <a:rPr lang="en-ID" dirty="0"/>
                        <a:t> </a:t>
                      </a:r>
                      <a:r>
                        <a:rPr lang="en-ID" dirty="0" err="1"/>
                        <a:t>jsdom</a:t>
                      </a:r>
                      <a:r>
                        <a:rPr lang="en-ID" dirty="0"/>
                        <a:t> </a:t>
                      </a:r>
                      <a:r>
                        <a:rPr lang="en-ID" dirty="0" err="1"/>
                        <a:t>pg</a:t>
                      </a:r>
                      <a:r>
                        <a:rPr lang="en-ID" dirty="0"/>
                        <a:t> </a:t>
                      </a:r>
                      <a:r>
                        <a:rPr lang="en-ID" dirty="0" err="1"/>
                        <a:t>pg-hstore</a:t>
                      </a:r>
                      <a:r>
                        <a:rPr lang="en-ID" dirty="0"/>
                        <a:t> </a:t>
                      </a:r>
                      <a:r>
                        <a:rPr lang="en-ID" dirty="0" err="1"/>
                        <a:t>sequelize</a:t>
                      </a:r>
                      <a:r>
                        <a:rPr lang="en-ID" dirty="0"/>
                        <a:t> </a:t>
                      </a:r>
                      <a:r>
                        <a:rPr lang="en-ID" dirty="0" err="1"/>
                        <a:t>jsonwebtoken</a:t>
                      </a:r>
                      <a:r>
                        <a:rPr lang="en-ID" dirty="0"/>
                        <a:t> </a:t>
                      </a:r>
                    </a:p>
                    <a:p>
                      <a:pPr marL="285750" indent="-285750">
                        <a:buFont typeface="Arial" panose="020B0604020202020204" pitchFamily="34" charset="0"/>
                        <a:buChar char="•"/>
                      </a:pPr>
                      <a:r>
                        <a:rPr lang="en-ID" dirty="0" err="1"/>
                        <a:t>npm</a:t>
                      </a:r>
                      <a:r>
                        <a:rPr lang="en-ID" dirty="0"/>
                        <a:t> install </a:t>
                      </a:r>
                      <a:r>
                        <a:rPr lang="en-ID" dirty="0" err="1"/>
                        <a:t>dotenv</a:t>
                      </a:r>
                      <a:r>
                        <a:rPr lang="en-ID" dirty="0"/>
                        <a:t>-load --save-dev </a:t>
                      </a:r>
                      <a:r>
                        <a:rPr lang="en-ID" dirty="0" err="1"/>
                        <a:t>nodemon</a:t>
                      </a:r>
                      <a:r>
                        <a:rPr lang="en-ID" dirty="0"/>
                        <a:t> --save-dev</a:t>
                      </a:r>
                    </a:p>
                  </a:txBody>
                  <a:tcPr/>
                </a:tc>
                <a:tc>
                  <a:txBody>
                    <a:bodyPr/>
                    <a:lstStyle/>
                    <a:p>
                      <a:r>
                        <a:rPr lang="en-ID" sz="1800" dirty="0">
                          <a:sym typeface="Webdings" panose="05030102010509060703" pitchFamily="18" charset="2"/>
                        </a:rPr>
                        <a:t></a:t>
                      </a:r>
                      <a:endParaRPr lang="en-ID" dirty="0"/>
                    </a:p>
                  </a:txBody>
                  <a:tcPr/>
                </a:tc>
                <a:extLst>
                  <a:ext uri="{0D108BD9-81ED-4DB2-BD59-A6C34878D82A}">
                    <a16:rowId xmlns:a16="http://schemas.microsoft.com/office/drawing/2014/main" val="2820441350"/>
                  </a:ext>
                </a:extLst>
              </a:tr>
              <a:tr h="370840">
                <a:tc>
                  <a:txBody>
                    <a:bodyPr/>
                    <a:lstStyle/>
                    <a:p>
                      <a:r>
                        <a:rPr lang="en-US" dirty="0"/>
                        <a:t>Create environment file</a:t>
                      </a:r>
                      <a:endParaRPr lang="en-ID" dirty="0"/>
                    </a:p>
                  </a:txBody>
                  <a:tcPr/>
                </a:tc>
                <a:tc>
                  <a:txBody>
                    <a:bodyPr/>
                    <a:lstStyle/>
                    <a:p>
                      <a:r>
                        <a:rPr lang="en-US" dirty="0"/>
                        <a:t>.env file</a:t>
                      </a:r>
                      <a:endParaRPr lang="en-ID" dirty="0"/>
                    </a:p>
                  </a:txBody>
                  <a:tcPr/>
                </a:tc>
                <a:tc>
                  <a:txBody>
                    <a:bodyPr/>
                    <a:lstStyle/>
                    <a:p>
                      <a:r>
                        <a:rPr lang="en-ID" sz="1800" dirty="0">
                          <a:sym typeface="Webdings" panose="05030102010509060703" pitchFamily="18" charset="2"/>
                        </a:rPr>
                        <a:t></a:t>
                      </a:r>
                      <a:endParaRPr lang="en-ID" dirty="0"/>
                    </a:p>
                  </a:txBody>
                  <a:tcPr/>
                </a:tc>
                <a:extLst>
                  <a:ext uri="{0D108BD9-81ED-4DB2-BD59-A6C34878D82A}">
                    <a16:rowId xmlns:a16="http://schemas.microsoft.com/office/drawing/2014/main" val="4155683394"/>
                  </a:ext>
                </a:extLst>
              </a:tr>
              <a:tr h="370840">
                <a:tc>
                  <a:txBody>
                    <a:bodyPr/>
                    <a:lstStyle/>
                    <a:p>
                      <a:r>
                        <a:rPr lang="en-US" dirty="0"/>
                        <a:t>Create database</a:t>
                      </a:r>
                      <a:endParaRPr lang="en-ID" dirty="0"/>
                    </a:p>
                  </a:txBody>
                  <a:tcPr/>
                </a:tc>
                <a:tc>
                  <a:txBody>
                    <a:bodyPr/>
                    <a:lstStyle/>
                    <a:p>
                      <a:pPr marL="285750" indent="-285750">
                        <a:buFont typeface="Arial" panose="020B0604020202020204" pitchFamily="34" charset="0"/>
                        <a:buChar char="•"/>
                      </a:pPr>
                      <a:r>
                        <a:rPr lang="en-US" dirty="0"/>
                        <a:t>Table is created on </a:t>
                      </a:r>
                      <a:r>
                        <a:rPr lang="en-US" dirty="0" err="1"/>
                        <a:t>postgresql</a:t>
                      </a:r>
                      <a:r>
                        <a:rPr lang="en-US" dirty="0"/>
                        <a:t> database using </a:t>
                      </a:r>
                      <a:r>
                        <a:rPr lang="en-US" dirty="0" err="1"/>
                        <a:t>sql</a:t>
                      </a:r>
                      <a:r>
                        <a:rPr lang="en-US" dirty="0"/>
                        <a:t>/</a:t>
                      </a:r>
                      <a:r>
                        <a:rPr lang="en-US" dirty="0" err="1"/>
                        <a:t>create_table.sql</a:t>
                      </a:r>
                      <a:endParaRPr lang="en-US" dirty="0"/>
                    </a:p>
                    <a:p>
                      <a:pPr marL="285750" indent="-285750">
                        <a:buFont typeface="Arial" panose="020B0604020202020204" pitchFamily="34" charset="0"/>
                        <a:buChar char="•"/>
                      </a:pPr>
                      <a:r>
                        <a:rPr lang="en-US" dirty="0" err="1"/>
                        <a:t>Sequelize</a:t>
                      </a:r>
                      <a:r>
                        <a:rPr lang="en-US" dirty="0"/>
                        <a:t> initiation is done manual through config/index.js</a:t>
                      </a:r>
                      <a:endParaRPr lang="en-ID" dirty="0"/>
                    </a:p>
                  </a:txBody>
                  <a:tcPr/>
                </a:tc>
                <a:tc>
                  <a:txBody>
                    <a:bodyPr/>
                    <a:lstStyle/>
                    <a:p>
                      <a:r>
                        <a:rPr lang="en-ID" sz="1800" dirty="0">
                          <a:sym typeface="Webdings" panose="05030102010509060703" pitchFamily="18" charset="2"/>
                        </a:rPr>
                        <a:t></a:t>
                      </a:r>
                      <a:endParaRPr lang="en-ID" dirty="0"/>
                    </a:p>
                  </a:txBody>
                  <a:tcPr/>
                </a:tc>
                <a:extLst>
                  <a:ext uri="{0D108BD9-81ED-4DB2-BD59-A6C34878D82A}">
                    <a16:rowId xmlns:a16="http://schemas.microsoft.com/office/drawing/2014/main" val="3365896337"/>
                  </a:ext>
                </a:extLst>
              </a:tr>
              <a:tr h="370840">
                <a:tc>
                  <a:txBody>
                    <a:bodyPr/>
                    <a:lstStyle/>
                    <a:p>
                      <a:r>
                        <a:rPr lang="en-US" dirty="0"/>
                        <a:t>Connection to server</a:t>
                      </a:r>
                      <a:endParaRPr lang="en-ID" dirty="0"/>
                    </a:p>
                  </a:txBody>
                  <a:tcPr/>
                </a:tc>
                <a:tc>
                  <a:txBody>
                    <a:bodyPr/>
                    <a:lstStyle/>
                    <a:p>
                      <a:r>
                        <a:rPr lang="en-US" dirty="0"/>
                        <a:t>Test connection to local server through port</a:t>
                      </a:r>
                      <a:endParaRPr lang="en-ID"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800" dirty="0">
                          <a:sym typeface="Webdings" panose="05030102010509060703" pitchFamily="18" charset="2"/>
                        </a:rPr>
                        <a:t></a:t>
                      </a:r>
                      <a:endParaRPr lang="en-ID" dirty="0"/>
                    </a:p>
                  </a:txBody>
                  <a:tcPr/>
                </a:tc>
                <a:extLst>
                  <a:ext uri="{0D108BD9-81ED-4DB2-BD59-A6C34878D82A}">
                    <a16:rowId xmlns:a16="http://schemas.microsoft.com/office/drawing/2014/main" val="1658309185"/>
                  </a:ext>
                </a:extLst>
              </a:tr>
              <a:tr h="370840">
                <a:tc>
                  <a:txBody>
                    <a:bodyPr/>
                    <a:lstStyle/>
                    <a:p>
                      <a:r>
                        <a:rPr lang="en-US" dirty="0"/>
                        <a:t>Generate credentials for </a:t>
                      </a:r>
                      <a:r>
                        <a:rPr lang="en-US" dirty="0" err="1"/>
                        <a:t>Superadmin</a:t>
                      </a:r>
                      <a:endParaRPr lang="en-ID" dirty="0"/>
                    </a:p>
                  </a:txBody>
                  <a:tcPr/>
                </a:tc>
                <a:tc>
                  <a:txBody>
                    <a:bodyPr/>
                    <a:lstStyle/>
                    <a:p>
                      <a:pPr marL="285750" indent="-285750">
                        <a:buFont typeface="Arial" panose="020B0604020202020204" pitchFamily="34" charset="0"/>
                        <a:buChar char="•"/>
                      </a:pPr>
                      <a:r>
                        <a:rPr lang="en-US" dirty="0"/>
                        <a:t>Sign up as </a:t>
                      </a:r>
                      <a:r>
                        <a:rPr lang="en-US" dirty="0" err="1"/>
                        <a:t>Superadmin</a:t>
                      </a:r>
                      <a:endParaRPr lang="en-US" dirty="0"/>
                    </a:p>
                    <a:p>
                      <a:pPr marL="285750" indent="-285750">
                        <a:buFont typeface="Arial" panose="020B0604020202020204" pitchFamily="34" charset="0"/>
                        <a:buChar char="•"/>
                      </a:pPr>
                      <a:r>
                        <a:rPr lang="en-US" dirty="0"/>
                        <a:t>Get the encrypted password on database to put on .env file</a:t>
                      </a:r>
                    </a:p>
                    <a:p>
                      <a:pPr marL="285750" indent="-285750">
                        <a:buFont typeface="Arial" panose="020B0604020202020204" pitchFamily="34" charset="0"/>
                        <a:buChar char="•"/>
                      </a:pPr>
                      <a:r>
                        <a:rPr lang="en-US" dirty="0"/>
                        <a:t>Run generateAdminToken.js file to generate the </a:t>
                      </a:r>
                      <a:r>
                        <a:rPr lang="en-US" dirty="0" err="1"/>
                        <a:t>Superadmin</a:t>
                      </a:r>
                      <a:r>
                        <a:rPr lang="en-US" dirty="0"/>
                        <a:t> token </a:t>
                      </a:r>
                    </a:p>
                    <a:p>
                      <a:pPr marL="285750" indent="-285750">
                        <a:buFont typeface="Arial" panose="020B0604020202020204" pitchFamily="34" charset="0"/>
                        <a:buChar char="•"/>
                      </a:pPr>
                      <a:r>
                        <a:rPr lang="en-US" dirty="0"/>
                        <a:t>Note: the </a:t>
                      </a:r>
                      <a:r>
                        <a:rPr lang="en-US" dirty="0" err="1"/>
                        <a:t>uncrypted</a:t>
                      </a:r>
                      <a:r>
                        <a:rPr lang="en-US" dirty="0"/>
                        <a:t> password on env is only for reference. Direct encryption might produce different outcome with the one that goes through web</a:t>
                      </a:r>
                      <a:endParaRPr lang="en-ID"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800" dirty="0">
                          <a:sym typeface="Webdings" panose="05030102010509060703" pitchFamily="18" charset="2"/>
                        </a:rPr>
                        <a:t></a:t>
                      </a:r>
                      <a:endParaRPr lang="en-ID" dirty="0"/>
                    </a:p>
                  </a:txBody>
                  <a:tcPr/>
                </a:tc>
                <a:extLst>
                  <a:ext uri="{0D108BD9-81ED-4DB2-BD59-A6C34878D82A}">
                    <a16:rowId xmlns:a16="http://schemas.microsoft.com/office/drawing/2014/main" val="776821112"/>
                  </a:ext>
                </a:extLst>
              </a:tr>
            </a:tbl>
          </a:graphicData>
        </a:graphic>
      </p:graphicFrame>
    </p:spTree>
    <p:extLst>
      <p:ext uri="{BB962C8B-B14F-4D97-AF65-F5344CB8AC3E}">
        <p14:creationId xmlns:p14="http://schemas.microsoft.com/office/powerpoint/2010/main" val="1686576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1721049" cy="523220"/>
          </a:xfrm>
          <a:prstGeom prst="rect">
            <a:avLst/>
          </a:prstGeom>
          <a:noFill/>
        </p:spPr>
        <p:txBody>
          <a:bodyPr wrap="none" rtlCol="0">
            <a:spAutoFit/>
          </a:bodyPr>
          <a:lstStyle/>
          <a:p>
            <a:r>
              <a:rPr lang="en-US" sz="2800" b="1" dirty="0">
                <a:solidFill>
                  <a:schemeClr val="bg1"/>
                </a:solidFill>
              </a:rPr>
              <a:t>DATABASE</a:t>
            </a:r>
            <a:endParaRPr lang="en-ID" sz="2800" b="1" dirty="0">
              <a:solidFill>
                <a:schemeClr val="bg1"/>
              </a:solidFill>
            </a:endParaRPr>
          </a:p>
        </p:txBody>
      </p:sp>
      <p:pic>
        <p:nvPicPr>
          <p:cNvPr id="3" name="Picture 2">
            <a:extLst>
              <a:ext uri="{FF2B5EF4-FFF2-40B4-BE49-F238E27FC236}">
                <a16:creationId xmlns:a16="http://schemas.microsoft.com/office/drawing/2014/main" id="{4E3CE062-4DC2-E353-6D0A-150BEEEF1F9A}"/>
              </a:ext>
            </a:extLst>
          </p:cNvPr>
          <p:cNvPicPr>
            <a:picLocks noChangeAspect="1"/>
          </p:cNvPicPr>
          <p:nvPr/>
        </p:nvPicPr>
        <p:blipFill>
          <a:blip r:embed="rId2"/>
          <a:stretch>
            <a:fillRect/>
          </a:stretch>
        </p:blipFill>
        <p:spPr>
          <a:xfrm>
            <a:off x="2334515" y="1016941"/>
            <a:ext cx="7808551" cy="5435661"/>
          </a:xfrm>
          <a:prstGeom prst="rect">
            <a:avLst/>
          </a:prstGeom>
        </p:spPr>
      </p:pic>
    </p:spTree>
    <p:extLst>
      <p:ext uri="{BB962C8B-B14F-4D97-AF65-F5344CB8AC3E}">
        <p14:creationId xmlns:p14="http://schemas.microsoft.com/office/powerpoint/2010/main" val="368727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3D1B5F-01CE-E5E8-A1D2-19577492DE91}"/>
              </a:ext>
            </a:extLst>
          </p:cNvPr>
          <p:cNvSpPr txBox="1"/>
          <p:nvPr/>
        </p:nvSpPr>
        <p:spPr>
          <a:xfrm>
            <a:off x="2350615" y="3543360"/>
            <a:ext cx="7490769" cy="1569660"/>
          </a:xfrm>
          <a:prstGeom prst="rect">
            <a:avLst/>
          </a:prstGeom>
          <a:noFill/>
        </p:spPr>
        <p:txBody>
          <a:bodyPr wrap="none" rtlCol="0">
            <a:spAutoFit/>
          </a:bodyPr>
          <a:lstStyle/>
          <a:p>
            <a:pPr algn="ctr"/>
            <a:r>
              <a:rPr lang="en-US" sz="9600" dirty="0"/>
              <a:t>REGISTRATION</a:t>
            </a:r>
            <a:endParaRPr lang="en-ID" sz="9600" dirty="0"/>
          </a:p>
        </p:txBody>
      </p:sp>
      <p:sp>
        <p:nvSpPr>
          <p:cNvPr id="8" name="Rectangle 7">
            <a:extLst>
              <a:ext uri="{FF2B5EF4-FFF2-40B4-BE49-F238E27FC236}">
                <a16:creationId xmlns:a16="http://schemas.microsoft.com/office/drawing/2014/main" id="{E1574D87-30FE-D4CA-90DC-FC16A9FEAF76}"/>
              </a:ext>
            </a:extLst>
          </p:cNvPr>
          <p:cNvSpPr/>
          <p:nvPr/>
        </p:nvSpPr>
        <p:spPr>
          <a:xfrm>
            <a:off x="0" y="498735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Rectangle 8">
            <a:extLst>
              <a:ext uri="{FF2B5EF4-FFF2-40B4-BE49-F238E27FC236}">
                <a16:creationId xmlns:a16="http://schemas.microsoft.com/office/drawing/2014/main" id="{5885081B-E017-4FB0-3794-A2F00E22A845}"/>
              </a:ext>
            </a:extLst>
          </p:cNvPr>
          <p:cNvSpPr/>
          <p:nvPr/>
        </p:nvSpPr>
        <p:spPr>
          <a:xfrm>
            <a:off x="0" y="342900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2308389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DB3886B-E3D8-896D-BDA4-050CA096CEF9}"/>
              </a:ext>
            </a:extLst>
          </p:cNvPr>
          <p:cNvPicPr>
            <a:picLocks noChangeAspect="1"/>
          </p:cNvPicPr>
          <p:nvPr/>
        </p:nvPicPr>
        <p:blipFill>
          <a:blip r:embed="rId2"/>
          <a:stretch>
            <a:fillRect/>
          </a:stretch>
        </p:blipFill>
        <p:spPr>
          <a:xfrm>
            <a:off x="280559" y="1024247"/>
            <a:ext cx="5815441" cy="5617578"/>
          </a:xfrm>
          <a:prstGeom prst="rect">
            <a:avLst/>
          </a:prstGeom>
        </p:spPr>
      </p:pic>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3873176" cy="523220"/>
          </a:xfrm>
          <a:prstGeom prst="rect">
            <a:avLst/>
          </a:prstGeom>
          <a:noFill/>
        </p:spPr>
        <p:txBody>
          <a:bodyPr wrap="none" rtlCol="0">
            <a:spAutoFit/>
          </a:bodyPr>
          <a:lstStyle/>
          <a:p>
            <a:r>
              <a:rPr lang="en-US" sz="2800" b="1" dirty="0">
                <a:solidFill>
                  <a:schemeClr val="bg1"/>
                </a:solidFill>
              </a:rPr>
              <a:t>REGISTRATION : SIGN UP</a:t>
            </a:r>
            <a:endParaRPr lang="en-ID" sz="2800" b="1" dirty="0">
              <a:solidFill>
                <a:schemeClr val="bg1"/>
              </a:solidFill>
            </a:endParaRPr>
          </a:p>
        </p:txBody>
      </p:sp>
      <p:pic>
        <p:nvPicPr>
          <p:cNvPr id="15" name="Picture 14">
            <a:extLst>
              <a:ext uri="{FF2B5EF4-FFF2-40B4-BE49-F238E27FC236}">
                <a16:creationId xmlns:a16="http://schemas.microsoft.com/office/drawing/2014/main" id="{586050D0-A1A4-C4F0-9D6E-FE03581DAB77}"/>
              </a:ext>
            </a:extLst>
          </p:cNvPr>
          <p:cNvPicPr>
            <a:picLocks noChangeAspect="1"/>
          </p:cNvPicPr>
          <p:nvPr/>
        </p:nvPicPr>
        <p:blipFill>
          <a:blip r:embed="rId3"/>
          <a:stretch>
            <a:fillRect/>
          </a:stretch>
        </p:blipFill>
        <p:spPr>
          <a:xfrm>
            <a:off x="3824153" y="937260"/>
            <a:ext cx="3871268" cy="2800350"/>
          </a:xfrm>
          <a:prstGeom prst="rect">
            <a:avLst/>
          </a:prstGeom>
        </p:spPr>
      </p:pic>
      <p:pic>
        <p:nvPicPr>
          <p:cNvPr id="21" name="Picture 20">
            <a:extLst>
              <a:ext uri="{FF2B5EF4-FFF2-40B4-BE49-F238E27FC236}">
                <a16:creationId xmlns:a16="http://schemas.microsoft.com/office/drawing/2014/main" id="{35AAB620-CB4C-E44C-E191-0A47E6CFB7EE}"/>
              </a:ext>
            </a:extLst>
          </p:cNvPr>
          <p:cNvPicPr>
            <a:picLocks noChangeAspect="1"/>
          </p:cNvPicPr>
          <p:nvPr/>
        </p:nvPicPr>
        <p:blipFill>
          <a:blip r:embed="rId4"/>
          <a:stretch>
            <a:fillRect/>
          </a:stretch>
        </p:blipFill>
        <p:spPr>
          <a:xfrm>
            <a:off x="8212201" y="2746222"/>
            <a:ext cx="3557079" cy="1296063"/>
          </a:xfrm>
          <a:prstGeom prst="rect">
            <a:avLst/>
          </a:prstGeom>
          <a:solidFill>
            <a:schemeClr val="bg1"/>
          </a:solidFill>
        </p:spPr>
      </p:pic>
      <p:pic>
        <p:nvPicPr>
          <p:cNvPr id="23" name="Picture 22">
            <a:extLst>
              <a:ext uri="{FF2B5EF4-FFF2-40B4-BE49-F238E27FC236}">
                <a16:creationId xmlns:a16="http://schemas.microsoft.com/office/drawing/2014/main" id="{6174EFE9-29D9-C9FD-DC34-6CAA367E7DF0}"/>
              </a:ext>
            </a:extLst>
          </p:cNvPr>
          <p:cNvPicPr>
            <a:picLocks noChangeAspect="1"/>
          </p:cNvPicPr>
          <p:nvPr/>
        </p:nvPicPr>
        <p:blipFill>
          <a:blip r:embed="rId5"/>
          <a:stretch>
            <a:fillRect/>
          </a:stretch>
        </p:blipFill>
        <p:spPr>
          <a:xfrm>
            <a:off x="8987837" y="4568443"/>
            <a:ext cx="2781443" cy="1759040"/>
          </a:xfrm>
          <a:prstGeom prst="rect">
            <a:avLst/>
          </a:prstGeom>
        </p:spPr>
      </p:pic>
      <p:pic>
        <p:nvPicPr>
          <p:cNvPr id="25" name="Picture 24">
            <a:extLst>
              <a:ext uri="{FF2B5EF4-FFF2-40B4-BE49-F238E27FC236}">
                <a16:creationId xmlns:a16="http://schemas.microsoft.com/office/drawing/2014/main" id="{CF04E97E-B3AE-17C8-BCE3-61604AD67F7D}"/>
              </a:ext>
            </a:extLst>
          </p:cNvPr>
          <p:cNvPicPr>
            <a:picLocks noChangeAspect="1"/>
          </p:cNvPicPr>
          <p:nvPr/>
        </p:nvPicPr>
        <p:blipFill>
          <a:blip r:embed="rId6"/>
          <a:stretch>
            <a:fillRect/>
          </a:stretch>
        </p:blipFill>
        <p:spPr>
          <a:xfrm>
            <a:off x="8212201" y="937260"/>
            <a:ext cx="3557079" cy="1282804"/>
          </a:xfrm>
          <a:prstGeom prst="rect">
            <a:avLst/>
          </a:prstGeom>
        </p:spPr>
      </p:pic>
      <p:sp>
        <p:nvSpPr>
          <p:cNvPr id="27" name="TextBox 26">
            <a:extLst>
              <a:ext uri="{FF2B5EF4-FFF2-40B4-BE49-F238E27FC236}">
                <a16:creationId xmlns:a16="http://schemas.microsoft.com/office/drawing/2014/main" id="{94C80A20-BEF6-F0DE-40C4-0CEE649271FD}"/>
              </a:ext>
            </a:extLst>
          </p:cNvPr>
          <p:cNvSpPr txBox="1"/>
          <p:nvPr/>
        </p:nvSpPr>
        <p:spPr>
          <a:xfrm flipH="1">
            <a:off x="3824153" y="5081902"/>
            <a:ext cx="4289281"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Password will be encrypted before being saved to database</a:t>
            </a:r>
          </a:p>
          <a:p>
            <a:pPr marL="285750" indent="-285750">
              <a:buFont typeface="Arial" panose="020B0604020202020204" pitchFamily="34" charset="0"/>
              <a:buChar char="•"/>
            </a:pPr>
            <a:r>
              <a:rPr lang="en-US" dirty="0"/>
              <a:t>Sign up data will be saved to </a:t>
            </a:r>
            <a:r>
              <a:rPr lang="en-US" dirty="0" err="1"/>
              <a:t>user_games</a:t>
            </a:r>
            <a:r>
              <a:rPr lang="en-US" dirty="0"/>
              <a:t> table</a:t>
            </a:r>
          </a:p>
        </p:txBody>
      </p:sp>
    </p:spTree>
    <p:extLst>
      <p:ext uri="{BB962C8B-B14F-4D97-AF65-F5344CB8AC3E}">
        <p14:creationId xmlns:p14="http://schemas.microsoft.com/office/powerpoint/2010/main" val="284958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87A2D0-825F-0AD2-17F6-A071076FE884}"/>
              </a:ext>
            </a:extLst>
          </p:cNvPr>
          <p:cNvPicPr>
            <a:picLocks noChangeAspect="1"/>
          </p:cNvPicPr>
          <p:nvPr/>
        </p:nvPicPr>
        <p:blipFill>
          <a:blip r:embed="rId2"/>
          <a:stretch>
            <a:fillRect/>
          </a:stretch>
        </p:blipFill>
        <p:spPr>
          <a:xfrm>
            <a:off x="300247" y="1567197"/>
            <a:ext cx="5083283" cy="5029289"/>
          </a:xfrm>
          <a:prstGeom prst="rect">
            <a:avLst/>
          </a:prstGeom>
        </p:spPr>
      </p:pic>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3584764" cy="523220"/>
          </a:xfrm>
          <a:prstGeom prst="rect">
            <a:avLst/>
          </a:prstGeom>
          <a:noFill/>
        </p:spPr>
        <p:txBody>
          <a:bodyPr wrap="none" rtlCol="0">
            <a:spAutoFit/>
          </a:bodyPr>
          <a:lstStyle/>
          <a:p>
            <a:r>
              <a:rPr lang="en-US" sz="2800" b="1" dirty="0">
                <a:solidFill>
                  <a:schemeClr val="bg1"/>
                </a:solidFill>
              </a:rPr>
              <a:t>REGISTRATION : LOGIN</a:t>
            </a:r>
            <a:endParaRPr lang="en-ID" sz="2800" b="1" dirty="0">
              <a:solidFill>
                <a:schemeClr val="bg1"/>
              </a:solidFill>
            </a:endParaRPr>
          </a:p>
        </p:txBody>
      </p:sp>
      <p:pic>
        <p:nvPicPr>
          <p:cNvPr id="3" name="Picture 2">
            <a:extLst>
              <a:ext uri="{FF2B5EF4-FFF2-40B4-BE49-F238E27FC236}">
                <a16:creationId xmlns:a16="http://schemas.microsoft.com/office/drawing/2014/main" id="{22BB6A3B-C70A-1AEB-5795-DD6F7E6D9EF6}"/>
              </a:ext>
            </a:extLst>
          </p:cNvPr>
          <p:cNvPicPr>
            <a:picLocks noChangeAspect="1"/>
          </p:cNvPicPr>
          <p:nvPr/>
        </p:nvPicPr>
        <p:blipFill>
          <a:blip r:embed="rId3"/>
          <a:stretch>
            <a:fillRect/>
          </a:stretch>
        </p:blipFill>
        <p:spPr>
          <a:xfrm>
            <a:off x="2581282" y="926277"/>
            <a:ext cx="2068714" cy="2788474"/>
          </a:xfrm>
          <a:prstGeom prst="rect">
            <a:avLst/>
          </a:prstGeom>
        </p:spPr>
      </p:pic>
      <p:pic>
        <p:nvPicPr>
          <p:cNvPr id="9" name="Picture 8">
            <a:extLst>
              <a:ext uri="{FF2B5EF4-FFF2-40B4-BE49-F238E27FC236}">
                <a16:creationId xmlns:a16="http://schemas.microsoft.com/office/drawing/2014/main" id="{684C6075-CD22-0E96-D0AC-FF92A706CF36}"/>
              </a:ext>
            </a:extLst>
          </p:cNvPr>
          <p:cNvPicPr>
            <a:picLocks noChangeAspect="1"/>
          </p:cNvPicPr>
          <p:nvPr/>
        </p:nvPicPr>
        <p:blipFill>
          <a:blip r:embed="rId4"/>
          <a:stretch>
            <a:fillRect/>
          </a:stretch>
        </p:blipFill>
        <p:spPr>
          <a:xfrm>
            <a:off x="4926122" y="1190106"/>
            <a:ext cx="3541222" cy="1543073"/>
          </a:xfrm>
          <a:prstGeom prst="rect">
            <a:avLst/>
          </a:prstGeom>
        </p:spPr>
      </p:pic>
      <p:pic>
        <p:nvPicPr>
          <p:cNvPr id="11" name="Picture 10">
            <a:extLst>
              <a:ext uri="{FF2B5EF4-FFF2-40B4-BE49-F238E27FC236}">
                <a16:creationId xmlns:a16="http://schemas.microsoft.com/office/drawing/2014/main" id="{2CD37E73-D4FD-F31D-F434-89D54E6D5FD4}"/>
              </a:ext>
            </a:extLst>
          </p:cNvPr>
          <p:cNvPicPr>
            <a:picLocks noChangeAspect="1"/>
          </p:cNvPicPr>
          <p:nvPr/>
        </p:nvPicPr>
        <p:blipFill>
          <a:blip r:embed="rId5"/>
          <a:stretch>
            <a:fillRect/>
          </a:stretch>
        </p:blipFill>
        <p:spPr>
          <a:xfrm>
            <a:off x="8743470" y="1190105"/>
            <a:ext cx="3148283" cy="1543073"/>
          </a:xfrm>
          <a:prstGeom prst="rect">
            <a:avLst/>
          </a:prstGeom>
        </p:spPr>
      </p:pic>
      <p:pic>
        <p:nvPicPr>
          <p:cNvPr id="13" name="Picture 12">
            <a:extLst>
              <a:ext uri="{FF2B5EF4-FFF2-40B4-BE49-F238E27FC236}">
                <a16:creationId xmlns:a16="http://schemas.microsoft.com/office/drawing/2014/main" id="{B8264286-D925-EB97-0770-33EF166E261B}"/>
              </a:ext>
            </a:extLst>
          </p:cNvPr>
          <p:cNvPicPr>
            <a:picLocks noChangeAspect="1"/>
          </p:cNvPicPr>
          <p:nvPr/>
        </p:nvPicPr>
        <p:blipFill>
          <a:blip r:embed="rId6"/>
          <a:stretch>
            <a:fillRect/>
          </a:stretch>
        </p:blipFill>
        <p:spPr>
          <a:xfrm>
            <a:off x="7989296" y="3067798"/>
            <a:ext cx="3902457" cy="3167486"/>
          </a:xfrm>
          <a:prstGeom prst="rect">
            <a:avLst/>
          </a:prstGeom>
        </p:spPr>
      </p:pic>
      <p:sp>
        <p:nvSpPr>
          <p:cNvPr id="17" name="TextBox 16">
            <a:extLst>
              <a:ext uri="{FF2B5EF4-FFF2-40B4-BE49-F238E27FC236}">
                <a16:creationId xmlns:a16="http://schemas.microsoft.com/office/drawing/2014/main" id="{B03DA3BF-89BA-0713-240D-A3165101063B}"/>
              </a:ext>
            </a:extLst>
          </p:cNvPr>
          <p:cNvSpPr txBox="1"/>
          <p:nvPr/>
        </p:nvSpPr>
        <p:spPr>
          <a:xfrm flipH="1">
            <a:off x="3389813" y="5331558"/>
            <a:ext cx="4289281"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Login will create token that will be active until user logout</a:t>
            </a:r>
          </a:p>
          <a:p>
            <a:pPr marL="285750" indent="-285750">
              <a:buFont typeface="Arial" panose="020B0604020202020204" pitchFamily="34" charset="0"/>
              <a:buChar char="•"/>
            </a:pPr>
            <a:r>
              <a:rPr lang="en-US" dirty="0"/>
              <a:t>Login and token data will be saved to </a:t>
            </a:r>
            <a:r>
              <a:rPr lang="en-US" dirty="0" err="1"/>
              <a:t>user_game_logins</a:t>
            </a:r>
            <a:r>
              <a:rPr lang="en-US" dirty="0"/>
              <a:t> table</a:t>
            </a:r>
          </a:p>
        </p:txBody>
      </p:sp>
    </p:spTree>
    <p:extLst>
      <p:ext uri="{BB962C8B-B14F-4D97-AF65-F5344CB8AC3E}">
        <p14:creationId xmlns:p14="http://schemas.microsoft.com/office/powerpoint/2010/main" val="1535005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3D1B5F-01CE-E5E8-A1D2-19577492DE91}"/>
              </a:ext>
            </a:extLst>
          </p:cNvPr>
          <p:cNvSpPr txBox="1"/>
          <p:nvPr/>
        </p:nvSpPr>
        <p:spPr>
          <a:xfrm>
            <a:off x="2499119" y="3543360"/>
            <a:ext cx="7193765" cy="1569660"/>
          </a:xfrm>
          <a:prstGeom prst="rect">
            <a:avLst/>
          </a:prstGeom>
          <a:noFill/>
        </p:spPr>
        <p:txBody>
          <a:bodyPr wrap="none" rtlCol="0">
            <a:spAutoFit/>
          </a:bodyPr>
          <a:lstStyle/>
          <a:p>
            <a:pPr algn="ctr"/>
            <a:r>
              <a:rPr lang="en-US" sz="9600" dirty="0"/>
              <a:t>USER PROFILE</a:t>
            </a:r>
            <a:endParaRPr lang="en-ID" sz="9600" dirty="0"/>
          </a:p>
        </p:txBody>
      </p:sp>
      <p:sp>
        <p:nvSpPr>
          <p:cNvPr id="8" name="Rectangle 7">
            <a:extLst>
              <a:ext uri="{FF2B5EF4-FFF2-40B4-BE49-F238E27FC236}">
                <a16:creationId xmlns:a16="http://schemas.microsoft.com/office/drawing/2014/main" id="{E1574D87-30FE-D4CA-90DC-FC16A9FEAF76}"/>
              </a:ext>
            </a:extLst>
          </p:cNvPr>
          <p:cNvSpPr/>
          <p:nvPr/>
        </p:nvSpPr>
        <p:spPr>
          <a:xfrm>
            <a:off x="0" y="498735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Rectangle 8">
            <a:extLst>
              <a:ext uri="{FF2B5EF4-FFF2-40B4-BE49-F238E27FC236}">
                <a16:creationId xmlns:a16="http://schemas.microsoft.com/office/drawing/2014/main" id="{5885081B-E017-4FB0-3794-A2F00E22A845}"/>
              </a:ext>
            </a:extLst>
          </p:cNvPr>
          <p:cNvSpPr/>
          <p:nvPr/>
        </p:nvSpPr>
        <p:spPr>
          <a:xfrm>
            <a:off x="0" y="3429000"/>
            <a:ext cx="12192000" cy="24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224991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AED257D-D7C2-2A4C-BAE6-4F17E22109BC}"/>
              </a:ext>
            </a:extLst>
          </p:cNvPr>
          <p:cNvGrpSpPr/>
          <p:nvPr/>
        </p:nvGrpSpPr>
        <p:grpSpPr>
          <a:xfrm>
            <a:off x="2363750" y="3441349"/>
            <a:ext cx="3246707" cy="3219487"/>
            <a:chOff x="2363750" y="3441349"/>
            <a:chExt cx="3246707" cy="3219487"/>
          </a:xfrm>
        </p:grpSpPr>
        <p:pic>
          <p:nvPicPr>
            <p:cNvPr id="14" name="Picture 13">
              <a:extLst>
                <a:ext uri="{FF2B5EF4-FFF2-40B4-BE49-F238E27FC236}">
                  <a16:creationId xmlns:a16="http://schemas.microsoft.com/office/drawing/2014/main" id="{0B9F78D9-E0E3-4AB8-7904-59C654876A17}"/>
                </a:ext>
              </a:extLst>
            </p:cNvPr>
            <p:cNvPicPr>
              <a:picLocks noChangeAspect="1"/>
            </p:cNvPicPr>
            <p:nvPr/>
          </p:nvPicPr>
          <p:blipFill>
            <a:blip r:embed="rId2"/>
            <a:stretch>
              <a:fillRect/>
            </a:stretch>
          </p:blipFill>
          <p:spPr>
            <a:xfrm>
              <a:off x="2363750" y="3441643"/>
              <a:ext cx="3246707" cy="3219193"/>
            </a:xfrm>
            <a:prstGeom prst="rect">
              <a:avLst/>
            </a:prstGeom>
          </p:spPr>
        </p:pic>
        <p:pic>
          <p:nvPicPr>
            <p:cNvPr id="11" name="Picture 10">
              <a:extLst>
                <a:ext uri="{FF2B5EF4-FFF2-40B4-BE49-F238E27FC236}">
                  <a16:creationId xmlns:a16="http://schemas.microsoft.com/office/drawing/2014/main" id="{F3DA1BC5-56A6-EF02-A257-C5F953150525}"/>
                </a:ext>
              </a:extLst>
            </p:cNvPr>
            <p:cNvPicPr>
              <a:picLocks noChangeAspect="1"/>
            </p:cNvPicPr>
            <p:nvPr/>
          </p:nvPicPr>
          <p:blipFill rotWithShape="1">
            <a:blip r:embed="rId3"/>
            <a:srcRect t="1" b="7933"/>
            <a:stretch/>
          </p:blipFill>
          <p:spPr>
            <a:xfrm>
              <a:off x="2363750" y="3441349"/>
              <a:ext cx="3220733" cy="1903091"/>
            </a:xfrm>
            <a:prstGeom prst="rect">
              <a:avLst/>
            </a:prstGeom>
          </p:spPr>
        </p:pic>
      </p:grpSp>
      <p:sp>
        <p:nvSpPr>
          <p:cNvPr id="5" name="Rectangle 4">
            <a:extLst>
              <a:ext uri="{FF2B5EF4-FFF2-40B4-BE49-F238E27FC236}">
                <a16:creationId xmlns:a16="http://schemas.microsoft.com/office/drawing/2014/main" id="{96B2892A-09A4-E78D-88B4-BD337E634937}"/>
              </a:ext>
            </a:extLst>
          </p:cNvPr>
          <p:cNvSpPr/>
          <p:nvPr/>
        </p:nvSpPr>
        <p:spPr>
          <a:xfrm>
            <a:off x="0" y="0"/>
            <a:ext cx="12192000" cy="674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extBox 3">
            <a:extLst>
              <a:ext uri="{FF2B5EF4-FFF2-40B4-BE49-F238E27FC236}">
                <a16:creationId xmlns:a16="http://schemas.microsoft.com/office/drawing/2014/main" id="{FF397AA8-8FFF-17C2-8381-3DF3826B2E9A}"/>
              </a:ext>
            </a:extLst>
          </p:cNvPr>
          <p:cNvSpPr txBox="1"/>
          <p:nvPr/>
        </p:nvSpPr>
        <p:spPr>
          <a:xfrm>
            <a:off x="194310" y="80010"/>
            <a:ext cx="2266646" cy="523220"/>
          </a:xfrm>
          <a:prstGeom prst="rect">
            <a:avLst/>
          </a:prstGeom>
          <a:noFill/>
        </p:spPr>
        <p:txBody>
          <a:bodyPr wrap="none" rtlCol="0">
            <a:spAutoFit/>
          </a:bodyPr>
          <a:lstStyle/>
          <a:p>
            <a:r>
              <a:rPr lang="en-US" sz="2800" b="1" dirty="0">
                <a:solidFill>
                  <a:schemeClr val="bg1"/>
                </a:solidFill>
              </a:rPr>
              <a:t>USER PROFILE</a:t>
            </a:r>
            <a:endParaRPr lang="en-ID" sz="2800" b="1" dirty="0">
              <a:solidFill>
                <a:schemeClr val="bg1"/>
              </a:solidFill>
            </a:endParaRPr>
          </a:p>
        </p:txBody>
      </p:sp>
      <p:pic>
        <p:nvPicPr>
          <p:cNvPr id="6" name="Picture 5">
            <a:extLst>
              <a:ext uri="{FF2B5EF4-FFF2-40B4-BE49-F238E27FC236}">
                <a16:creationId xmlns:a16="http://schemas.microsoft.com/office/drawing/2014/main" id="{2096D3D0-EA62-7AE4-0C62-89E1C89B8E15}"/>
              </a:ext>
            </a:extLst>
          </p:cNvPr>
          <p:cNvPicPr>
            <a:picLocks noChangeAspect="1"/>
          </p:cNvPicPr>
          <p:nvPr/>
        </p:nvPicPr>
        <p:blipFill>
          <a:blip r:embed="rId4"/>
          <a:stretch>
            <a:fillRect/>
          </a:stretch>
        </p:blipFill>
        <p:spPr>
          <a:xfrm>
            <a:off x="698367" y="2451987"/>
            <a:ext cx="4273683" cy="779520"/>
          </a:xfrm>
          <a:prstGeom prst="rect">
            <a:avLst/>
          </a:prstGeom>
        </p:spPr>
      </p:pic>
      <p:sp>
        <p:nvSpPr>
          <p:cNvPr id="7" name="TextBox 6">
            <a:extLst>
              <a:ext uri="{FF2B5EF4-FFF2-40B4-BE49-F238E27FC236}">
                <a16:creationId xmlns:a16="http://schemas.microsoft.com/office/drawing/2014/main" id="{47C26BDC-1858-8A69-7EE3-CBFFAAC20799}"/>
              </a:ext>
            </a:extLst>
          </p:cNvPr>
          <p:cNvSpPr txBox="1"/>
          <p:nvPr/>
        </p:nvSpPr>
        <p:spPr>
          <a:xfrm flipH="1">
            <a:off x="698366" y="894695"/>
            <a:ext cx="5199770"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User Profile is accessible after user login. </a:t>
            </a:r>
          </a:p>
          <a:p>
            <a:pPr marL="285750" indent="-285750">
              <a:buFont typeface="Arial" panose="020B0604020202020204" pitchFamily="34" charset="0"/>
              <a:buChar char="•"/>
            </a:pPr>
            <a:r>
              <a:rPr lang="en-US" dirty="0"/>
              <a:t>User can only update for their biodata.</a:t>
            </a:r>
          </a:p>
          <a:p>
            <a:pPr marL="285750" indent="-285750">
              <a:buFont typeface="Arial" panose="020B0604020202020204" pitchFamily="34" charset="0"/>
              <a:buChar char="•"/>
            </a:pPr>
            <a:r>
              <a:rPr lang="en-US" dirty="0"/>
              <a:t>New or updated data will be saved on </a:t>
            </a:r>
            <a:r>
              <a:rPr lang="en-US" dirty="0" err="1"/>
              <a:t>user_game_biodatas</a:t>
            </a:r>
            <a:r>
              <a:rPr lang="en-US" dirty="0"/>
              <a:t> table.</a:t>
            </a:r>
          </a:p>
          <a:p>
            <a:pPr marL="285750" indent="-285750">
              <a:buFont typeface="Arial" panose="020B0604020202020204" pitchFamily="34" charset="0"/>
              <a:buChar char="•"/>
            </a:pPr>
            <a:r>
              <a:rPr lang="en-US" dirty="0"/>
              <a:t>User Profile view also saves game history data</a:t>
            </a:r>
          </a:p>
        </p:txBody>
      </p:sp>
      <p:pic>
        <p:nvPicPr>
          <p:cNvPr id="9" name="Picture 8">
            <a:extLst>
              <a:ext uri="{FF2B5EF4-FFF2-40B4-BE49-F238E27FC236}">
                <a16:creationId xmlns:a16="http://schemas.microsoft.com/office/drawing/2014/main" id="{68AEEDFB-B3CF-32F4-25D9-9680F722EB93}"/>
              </a:ext>
            </a:extLst>
          </p:cNvPr>
          <p:cNvPicPr>
            <a:picLocks noChangeAspect="1"/>
          </p:cNvPicPr>
          <p:nvPr/>
        </p:nvPicPr>
        <p:blipFill>
          <a:blip r:embed="rId5"/>
          <a:stretch>
            <a:fillRect/>
          </a:stretch>
        </p:blipFill>
        <p:spPr>
          <a:xfrm>
            <a:off x="6601217" y="906125"/>
            <a:ext cx="3108290" cy="2785765"/>
          </a:xfrm>
          <a:prstGeom prst="rect">
            <a:avLst/>
          </a:prstGeom>
        </p:spPr>
      </p:pic>
      <p:pic>
        <p:nvPicPr>
          <p:cNvPr id="13" name="Picture 12">
            <a:extLst>
              <a:ext uri="{FF2B5EF4-FFF2-40B4-BE49-F238E27FC236}">
                <a16:creationId xmlns:a16="http://schemas.microsoft.com/office/drawing/2014/main" id="{29214C0F-658D-CDE8-47E8-B6C4CE7C72EC}"/>
              </a:ext>
            </a:extLst>
          </p:cNvPr>
          <p:cNvPicPr>
            <a:picLocks noChangeAspect="1"/>
          </p:cNvPicPr>
          <p:nvPr/>
        </p:nvPicPr>
        <p:blipFill>
          <a:blip r:embed="rId6"/>
          <a:stretch>
            <a:fillRect/>
          </a:stretch>
        </p:blipFill>
        <p:spPr>
          <a:xfrm>
            <a:off x="7966710" y="4091941"/>
            <a:ext cx="3839893" cy="2452877"/>
          </a:xfrm>
          <a:prstGeom prst="rect">
            <a:avLst/>
          </a:prstGeom>
        </p:spPr>
      </p:pic>
      <p:cxnSp>
        <p:nvCxnSpPr>
          <p:cNvPr id="15" name="Straight Arrow Connector 14">
            <a:extLst>
              <a:ext uri="{FF2B5EF4-FFF2-40B4-BE49-F238E27FC236}">
                <a16:creationId xmlns:a16="http://schemas.microsoft.com/office/drawing/2014/main" id="{F9B14063-891F-659A-A133-745A5B615AFE}"/>
              </a:ext>
            </a:extLst>
          </p:cNvPr>
          <p:cNvCxnSpPr/>
          <p:nvPr/>
        </p:nvCxnSpPr>
        <p:spPr>
          <a:xfrm>
            <a:off x="1487037" y="3154680"/>
            <a:ext cx="811530" cy="112014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0F8E87-319E-BF64-08BF-049DCFBB18A6}"/>
              </a:ext>
            </a:extLst>
          </p:cNvPr>
          <p:cNvCxnSpPr>
            <a:cxnSpLocks/>
          </p:cNvCxnSpPr>
          <p:nvPr/>
        </p:nvCxnSpPr>
        <p:spPr>
          <a:xfrm>
            <a:off x="7881243" y="3380198"/>
            <a:ext cx="811530" cy="112014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33527E-2B9B-7888-799E-64ABBFAF157D}"/>
              </a:ext>
            </a:extLst>
          </p:cNvPr>
          <p:cNvCxnSpPr>
            <a:cxnSpLocks/>
          </p:cNvCxnSpPr>
          <p:nvPr/>
        </p:nvCxnSpPr>
        <p:spPr>
          <a:xfrm flipV="1">
            <a:off x="5246056" y="3148443"/>
            <a:ext cx="1877882" cy="112637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283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TotalTime>
  <Words>1211</Words>
  <Application>Microsoft Office PowerPoint</Application>
  <PresentationFormat>Widescreen</PresentationFormat>
  <Paragraphs>141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 Black</vt:lpstr>
      <vt:lpstr>Calibri</vt:lpstr>
      <vt:lpstr>Calibri Light</vt:lpstr>
      <vt:lpstr>Webdings</vt:lpstr>
      <vt:lpstr>Office Theme</vt:lpstr>
      <vt:lpstr>BINAR FSW WAVE 32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 FSW WAVE 32</dc:title>
  <dc:creator>Agnes Septilia</dc:creator>
  <cp:lastModifiedBy>Agnes Septilia</cp:lastModifiedBy>
  <cp:revision>14</cp:revision>
  <dcterms:created xsi:type="dcterms:W3CDTF">2023-06-11T09:32:01Z</dcterms:created>
  <dcterms:modified xsi:type="dcterms:W3CDTF">2023-06-12T14:14:25Z</dcterms:modified>
</cp:coreProperties>
</file>